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322" r:id="rId3"/>
    <p:sldId id="259" r:id="rId4"/>
    <p:sldId id="261" r:id="rId5"/>
    <p:sldId id="324" r:id="rId6"/>
    <p:sldId id="311" r:id="rId7"/>
    <p:sldId id="262" r:id="rId8"/>
    <p:sldId id="263" r:id="rId9"/>
    <p:sldId id="264" r:id="rId10"/>
    <p:sldId id="317" r:id="rId11"/>
    <p:sldId id="318" r:id="rId12"/>
    <p:sldId id="319" r:id="rId13"/>
    <p:sldId id="320" r:id="rId14"/>
    <p:sldId id="321" r:id="rId15"/>
    <p:sldId id="267" r:id="rId16"/>
    <p:sldId id="291" r:id="rId17"/>
    <p:sldId id="292" r:id="rId18"/>
    <p:sldId id="294" r:id="rId19"/>
    <p:sldId id="305" r:id="rId20"/>
    <p:sldId id="296" r:id="rId21"/>
    <p:sldId id="304" r:id="rId22"/>
    <p:sldId id="306" r:id="rId23"/>
    <p:sldId id="307" r:id="rId24"/>
    <p:sldId id="308" r:id="rId25"/>
    <p:sldId id="309" r:id="rId26"/>
    <p:sldId id="271" r:id="rId27"/>
    <p:sldId id="278" r:id="rId28"/>
    <p:sldId id="325" r:id="rId29"/>
    <p:sldId id="313" r:id="rId30"/>
    <p:sldId id="314" r:id="rId31"/>
    <p:sldId id="326" r:id="rId32"/>
    <p:sldId id="327" r:id="rId33"/>
    <p:sldId id="310" r:id="rId34"/>
    <p:sldId id="285" r:id="rId35"/>
    <p:sldId id="288" r:id="rId36"/>
    <p:sldId id="323" r:id="rId37"/>
    <p:sldId id="315" r:id="rId38"/>
    <p:sldId id="316" r:id="rId39"/>
  </p:sldIdLst>
  <p:sldSz cx="9144000" cy="6858000" type="letter"/>
  <p:notesSz cx="9363075" cy="7077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9" autoAdjust="0"/>
    <p:restoredTop sz="86409" autoAdjust="0"/>
  </p:normalViewPr>
  <p:slideViewPr>
    <p:cSldViewPr>
      <p:cViewPr varScale="1">
        <p:scale>
          <a:sx n="80" d="100"/>
          <a:sy n="80" d="100"/>
        </p:scale>
        <p:origin x="-1074" y="-78"/>
      </p:cViewPr>
      <p:guideLst>
        <p:guide orient="horz" pos="2160"/>
        <p:guide pos="2880"/>
      </p:guideLst>
    </p:cSldViewPr>
  </p:slideViewPr>
  <p:outlineViewPr>
    <p:cViewPr>
      <p:scale>
        <a:sx n="33" d="100"/>
        <a:sy n="33" d="100"/>
      </p:scale>
      <p:origin x="0" y="1108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7333" cy="3538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5303576" y="0"/>
            <a:ext cx="4057333" cy="353854"/>
          </a:xfrm>
          <a:prstGeom prst="rect">
            <a:avLst/>
          </a:prstGeom>
        </p:spPr>
        <p:txBody>
          <a:bodyPr vert="horz" lIns="93936" tIns="46968" rIns="93936" bIns="46968" rtlCol="0"/>
          <a:lstStyle>
            <a:lvl1pPr algn="r">
              <a:defRPr sz="1200"/>
            </a:lvl1pPr>
          </a:lstStyle>
          <a:p>
            <a:fld id="{CDEA7CD0-506C-41A5-9DCD-598E7654F965}" type="datetimeFigureOut">
              <a:rPr lang="en-US" smtClean="0"/>
              <a:pPr/>
              <a:t>3/10/2012</a:t>
            </a:fld>
            <a:endParaRPr lang="en-US"/>
          </a:p>
        </p:txBody>
      </p:sp>
      <p:sp>
        <p:nvSpPr>
          <p:cNvPr id="4" name="Slide Image Placeholder 3"/>
          <p:cNvSpPr>
            <a:spLocks noGrp="1" noRot="1" noChangeAspect="1"/>
          </p:cNvSpPr>
          <p:nvPr>
            <p:ph type="sldImg" idx="2"/>
          </p:nvPr>
        </p:nvSpPr>
        <p:spPr>
          <a:xfrm>
            <a:off x="2913063" y="530225"/>
            <a:ext cx="3536950" cy="265430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936308" y="3361611"/>
            <a:ext cx="7490460" cy="3184684"/>
          </a:xfrm>
          <a:prstGeom prst="rect">
            <a:avLst/>
          </a:prstGeom>
        </p:spPr>
        <p:txBody>
          <a:bodyPr vert="horz" lIns="93936" tIns="46968" rIns="93936" bIns="4696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721993"/>
            <a:ext cx="4057333" cy="3538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5303576" y="6721993"/>
            <a:ext cx="4057333" cy="353854"/>
          </a:xfrm>
          <a:prstGeom prst="rect">
            <a:avLst/>
          </a:prstGeom>
        </p:spPr>
        <p:txBody>
          <a:bodyPr vert="horz" lIns="93936" tIns="46968" rIns="93936" bIns="46968" rtlCol="0" anchor="b"/>
          <a:lstStyle>
            <a:lvl1pPr algn="r">
              <a:defRPr sz="1200"/>
            </a:lvl1pPr>
          </a:lstStyle>
          <a:p>
            <a:fld id="{38B75F1A-9949-469A-887D-E7326D01A8C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where it all began. Christmas late in the 1950’s. Later,</a:t>
            </a:r>
            <a:r>
              <a:rPr lang="en-US" baseline="0" dirty="0" smtClean="0"/>
              <a:t> my brother received the Santa Fe  War Bonnet AA’s and three silver sided passenger cars. Envious? Nah!</a:t>
            </a:r>
            <a:endParaRPr lang="en-US" dirty="0"/>
          </a:p>
        </p:txBody>
      </p:sp>
      <p:sp>
        <p:nvSpPr>
          <p:cNvPr id="4" name="Slide Number Placeholder 3"/>
          <p:cNvSpPr>
            <a:spLocks noGrp="1"/>
          </p:cNvSpPr>
          <p:nvPr>
            <p:ph type="sldNum" sz="quarter" idx="10"/>
          </p:nvPr>
        </p:nvSpPr>
        <p:spPr/>
        <p:txBody>
          <a:bodyPr/>
          <a:lstStyle/>
          <a:p>
            <a:fld id="{38B75F1A-9949-469A-887D-E7326D01A8C7}"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Category One is Railroad Equipment.</a:t>
            </a:r>
            <a:r>
              <a:rPr lang="en-US" baseline="0" dirty="0" smtClean="0"/>
              <a:t> To satisfy this requirement you must be a Master Builder of either car motive power or cars (all other rolling stock). </a:t>
            </a:r>
            <a:r>
              <a:rPr lang="en-US" dirty="0" smtClean="0"/>
              <a:t>Latest requirements on the NMRA website are dated 2006</a:t>
            </a:r>
            <a:r>
              <a:rPr lang="en-US" baseline="0" dirty="0" smtClean="0"/>
              <a:t> but are still current.</a:t>
            </a:r>
          </a:p>
          <a:p>
            <a:r>
              <a:rPr lang="en-US" dirty="0" smtClean="0"/>
              <a:t>We’ll cover this</a:t>
            </a:r>
            <a:r>
              <a:rPr lang="en-US" baseline="0" dirty="0" smtClean="0"/>
              <a:t> again, BUT READ THE REQUIREMENTS for each certificate. Point matrices have changed over time.</a:t>
            </a:r>
          </a:p>
          <a:p>
            <a:endParaRPr lang="en-US" baseline="0" dirty="0" smtClean="0"/>
          </a:p>
          <a:p>
            <a:r>
              <a:rPr lang="en-US" baseline="0" dirty="0" smtClean="0"/>
              <a:t>There IS a difference between contest and layout models.</a:t>
            </a:r>
            <a:endParaRPr lang="en-US" dirty="0"/>
          </a:p>
        </p:txBody>
      </p:sp>
      <p:sp>
        <p:nvSpPr>
          <p:cNvPr id="4" name="Slide Number Placeholder 3"/>
          <p:cNvSpPr>
            <a:spLocks noGrp="1"/>
          </p:cNvSpPr>
          <p:nvPr>
            <p:ph type="sldNum" sz="quarter" idx="10"/>
          </p:nvPr>
        </p:nvSpPr>
        <p:spPr/>
        <p:txBody>
          <a:bodyPr/>
          <a:lstStyle/>
          <a:p>
            <a:fld id="{38B75F1A-9949-469A-887D-E7326D01A8C7}"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Category Two is Railroad Settings. Here we find out what your motive power</a:t>
            </a:r>
            <a:r>
              <a:rPr lang="en-US" baseline="0" dirty="0" smtClean="0"/>
              <a:t> and cars run through. </a:t>
            </a:r>
            <a:r>
              <a:rPr lang="en-US" dirty="0" smtClean="0"/>
              <a:t>Don </a:t>
            </a:r>
            <a:r>
              <a:rPr lang="en-US" dirty="0" err="1" smtClean="0"/>
              <a:t>Hoad</a:t>
            </a:r>
            <a:r>
              <a:rPr lang="en-US" dirty="0" smtClean="0"/>
              <a:t>, MMR – “remember, a structure is a box (or boxes)”. Don’t complicate things by making it more </a:t>
            </a:r>
            <a:r>
              <a:rPr lang="en-US" smtClean="0"/>
              <a:t>than that.</a:t>
            </a:r>
            <a:endParaRPr lang="en-US" dirty="0" smtClean="0"/>
          </a:p>
          <a:p>
            <a:endParaRPr lang="en-US" dirty="0" smtClean="0"/>
          </a:p>
          <a:p>
            <a:r>
              <a:rPr lang="en-US" dirty="0" smtClean="0"/>
              <a:t>Be a modeler first – then DOCUMENT what you are doing</a:t>
            </a:r>
          </a:p>
          <a:p>
            <a:endParaRPr lang="en-US" dirty="0" smtClean="0"/>
          </a:p>
          <a:p>
            <a:r>
              <a:rPr lang="en-US" dirty="0" smtClean="0"/>
              <a:t>Conformity is the new buzz word. RJD – dinged for using O scale ladder on structure</a:t>
            </a:r>
            <a:r>
              <a:rPr lang="en-US" baseline="0" dirty="0" smtClean="0"/>
              <a:t> – HO guys can’t climb O scale ladders. </a:t>
            </a:r>
          </a:p>
        </p:txBody>
      </p:sp>
      <p:sp>
        <p:nvSpPr>
          <p:cNvPr id="4" name="Slide Number Placeholder 3"/>
          <p:cNvSpPr>
            <a:spLocks noGrp="1"/>
          </p:cNvSpPr>
          <p:nvPr>
            <p:ph type="sldNum" sz="quarter" idx="10"/>
          </p:nvPr>
        </p:nvSpPr>
        <p:spPr/>
        <p:txBody>
          <a:bodyPr/>
          <a:lstStyle/>
          <a:p>
            <a:fld id="{38B75F1A-9949-469A-887D-E7326D01A8C7}"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Paperwork is VERY important here. There a lot of steps and need for good records can’t be stressed enough</a:t>
            </a:r>
            <a:r>
              <a:rPr lang="en-US" baseline="0" dirty="0" smtClean="0"/>
              <a:t> – Don </a:t>
            </a:r>
            <a:r>
              <a:rPr lang="en-US" baseline="0" dirty="0" err="1" smtClean="0"/>
              <a:t>Hoad</a:t>
            </a:r>
            <a:endParaRPr lang="en-US" dirty="0"/>
          </a:p>
        </p:txBody>
      </p:sp>
      <p:sp>
        <p:nvSpPr>
          <p:cNvPr id="4" name="Slide Number Placeholder 3"/>
          <p:cNvSpPr>
            <a:spLocks noGrp="1"/>
          </p:cNvSpPr>
          <p:nvPr>
            <p:ph type="sldNum" sz="quarter" idx="10"/>
          </p:nvPr>
        </p:nvSpPr>
        <p:spPr/>
        <p:txBody>
          <a:bodyPr/>
          <a:lstStyle/>
          <a:p>
            <a:fld id="{38B75F1A-9949-469A-887D-E7326D01A8C7}"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call this section of the clinic Ten Tips Plus One. Sounds a lot better to me that Eleven Things You Need To Know.</a:t>
            </a:r>
          </a:p>
          <a:p>
            <a:r>
              <a:rPr lang="en-US" dirty="0" smtClean="0"/>
              <a:t>Tip # 1: This may seem obvious</a:t>
            </a:r>
            <a:r>
              <a:rPr lang="en-US" baseline="0" dirty="0" smtClean="0"/>
              <a:t> to anyone who can fog a mirror, but the best way to begin a certificate journey is to READ THE REQUIREMENTS on the NMRA website. Read the Tips that are with the requirements. Unless you have a photographic memory, I suggest print the requirements and the supporting forms for review. It makes it a lot easier for me to have the material in front of me rather as opposed to going on line and scrolling through the material again and again.</a:t>
            </a:r>
            <a:endParaRPr lang="en-US" dirty="0"/>
          </a:p>
        </p:txBody>
      </p:sp>
      <p:sp>
        <p:nvSpPr>
          <p:cNvPr id="4" name="Slide Number Placeholder 3"/>
          <p:cNvSpPr>
            <a:spLocks noGrp="1"/>
          </p:cNvSpPr>
          <p:nvPr>
            <p:ph type="sldNum" sz="quarter" idx="10"/>
          </p:nvPr>
        </p:nvSpPr>
        <p:spPr/>
        <p:txBody>
          <a:bodyPr/>
          <a:lstStyle/>
          <a:p>
            <a:fld id="{38B75F1A-9949-469A-887D-E7326D01A8C7}"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Tip # 2: read Tip</a:t>
            </a:r>
            <a:r>
              <a:rPr lang="en-US" baseline="0" dirty="0" smtClean="0"/>
              <a:t> # 1 AGAIN! According to Fred Bock, Assistant Manager of the NMRA Education Department and a MMR, 90 % of the questions you will have at this point can be answered by re reading the requirements and supporting hints again.</a:t>
            </a:r>
            <a:endParaRPr lang="en-US" dirty="0"/>
          </a:p>
        </p:txBody>
      </p:sp>
      <p:sp>
        <p:nvSpPr>
          <p:cNvPr id="4" name="Slide Number Placeholder 3"/>
          <p:cNvSpPr>
            <a:spLocks noGrp="1"/>
          </p:cNvSpPr>
          <p:nvPr>
            <p:ph type="sldNum" sz="quarter" idx="10"/>
          </p:nvPr>
        </p:nvSpPr>
        <p:spPr/>
        <p:txBody>
          <a:bodyPr/>
          <a:lstStyle/>
          <a:p>
            <a:fld id="{38B75F1A-9949-469A-887D-E7326D01A8C7}"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Tip # 3: Accept the requirements as they are printed. Don’t try to read anything into the requirements. You have to meet the requirements to be successful, but trying to rewrite them or outsmart them won’t get you to the</a:t>
            </a:r>
            <a:r>
              <a:rPr lang="en-US" baseline="0" dirty="0" smtClean="0"/>
              <a:t> destination you want.</a:t>
            </a:r>
            <a:endParaRPr lang="en-US" dirty="0"/>
          </a:p>
        </p:txBody>
      </p:sp>
      <p:sp>
        <p:nvSpPr>
          <p:cNvPr id="4" name="Slide Number Placeholder 3"/>
          <p:cNvSpPr>
            <a:spLocks noGrp="1"/>
          </p:cNvSpPr>
          <p:nvPr>
            <p:ph type="sldNum" sz="quarter" idx="10"/>
          </p:nvPr>
        </p:nvSpPr>
        <p:spPr/>
        <p:txBody>
          <a:bodyPr/>
          <a:lstStyle/>
          <a:p>
            <a:fld id="{38B75F1A-9949-469A-887D-E7326D01A8C7}"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Tip #4:</a:t>
            </a:r>
            <a:r>
              <a:rPr lang="en-US" baseline="0" dirty="0" smtClean="0"/>
              <a:t> Now that you know what you need to do, communicate with your Division AP contact and tell him or her how you plan to meet the requirements you’ve read. Be sure they are in agreement with your plan of attack. In my case, coming to a meeting of the minds is difficult as there is only one mind present in a two way conversation.</a:t>
            </a:r>
            <a:endParaRPr lang="en-US" dirty="0"/>
          </a:p>
        </p:txBody>
      </p:sp>
      <p:sp>
        <p:nvSpPr>
          <p:cNvPr id="4" name="Slide Number Placeholder 3"/>
          <p:cNvSpPr>
            <a:spLocks noGrp="1"/>
          </p:cNvSpPr>
          <p:nvPr>
            <p:ph type="sldNum" sz="quarter" idx="10"/>
          </p:nvPr>
        </p:nvSpPr>
        <p:spPr/>
        <p:txBody>
          <a:bodyPr/>
          <a:lstStyle/>
          <a:p>
            <a:fld id="{38B75F1A-9949-469A-887D-E7326D01A8C7}"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Tip #5: So now you’ve started building or drawing or wiring something</a:t>
            </a:r>
            <a:r>
              <a:rPr lang="en-US" baseline="0" dirty="0" smtClean="0"/>
              <a:t> and you run into an insurmountable problem. What do you do? First, go back and review Tip #1, AGAIN. If you are still lost, THEN contact your Division AP contact. They should be able to suggest a way around your problem. But what happens if the two of you can’t come to a reasonable solution?</a:t>
            </a:r>
            <a:endParaRPr lang="en-US" dirty="0"/>
          </a:p>
        </p:txBody>
      </p:sp>
      <p:sp>
        <p:nvSpPr>
          <p:cNvPr id="4" name="Slide Number Placeholder 3"/>
          <p:cNvSpPr>
            <a:spLocks noGrp="1"/>
          </p:cNvSpPr>
          <p:nvPr>
            <p:ph type="sldNum" sz="quarter" idx="10"/>
          </p:nvPr>
        </p:nvSpPr>
        <p:spPr/>
        <p:txBody>
          <a:bodyPr/>
          <a:lstStyle/>
          <a:p>
            <a:fld id="{38B75F1A-9949-469A-887D-E7326D01A8C7}"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Tip #6: If,</a:t>
            </a:r>
            <a:r>
              <a:rPr lang="en-US" baseline="0" dirty="0" smtClean="0"/>
              <a:t> after the consultation with your Division AP, you two haven’t arrived at a workable solution, both of you together should contact your Regional AP chair for a decision</a:t>
            </a:r>
            <a:endParaRPr lang="en-US" dirty="0"/>
          </a:p>
        </p:txBody>
      </p:sp>
      <p:sp>
        <p:nvSpPr>
          <p:cNvPr id="4" name="Slide Number Placeholder 3"/>
          <p:cNvSpPr>
            <a:spLocks noGrp="1"/>
          </p:cNvSpPr>
          <p:nvPr>
            <p:ph type="sldNum" sz="quarter" idx="10"/>
          </p:nvPr>
        </p:nvSpPr>
        <p:spPr/>
        <p:txBody>
          <a:bodyPr/>
          <a:lstStyle/>
          <a:p>
            <a:fld id="{38B75F1A-9949-469A-887D-E7326D01A8C7}"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Tip #7: Paraphrasing Fred Bock’s comment to me, your Regional AP Chair will probably start off by asking you if you performed Tip one and Tip</a:t>
            </a:r>
            <a:r>
              <a:rPr lang="en-US" baseline="0" dirty="0" smtClean="0"/>
              <a:t> number two? The next question you will probably be asked is what did your Division AP contact suggest you do when you posed your question to them? Does it sound as if a solution is forth coming to you?</a:t>
            </a:r>
            <a:endParaRPr lang="en-US" dirty="0"/>
          </a:p>
        </p:txBody>
      </p:sp>
      <p:sp>
        <p:nvSpPr>
          <p:cNvPr id="4" name="Slide Number Placeholder 3"/>
          <p:cNvSpPr>
            <a:spLocks noGrp="1"/>
          </p:cNvSpPr>
          <p:nvPr>
            <p:ph type="sldNum" sz="quarter" idx="10"/>
          </p:nvPr>
        </p:nvSpPr>
        <p:spPr/>
        <p:txBody>
          <a:bodyPr/>
          <a:lstStyle/>
          <a:p>
            <a:fld id="{38B75F1A-9949-469A-887D-E7326D01A8C7}"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Athearn</a:t>
            </a:r>
            <a:r>
              <a:rPr lang="en-US" dirty="0" smtClean="0"/>
              <a:t> Yellow boxes! Who can forget them? Paid for with newspaper route money,</a:t>
            </a:r>
            <a:r>
              <a:rPr lang="en-US" baseline="0" dirty="0" smtClean="0"/>
              <a:t> lawn mowing and snow shoveling. Check the prices! Remember rubber band hi-drive?</a:t>
            </a:r>
            <a:endParaRPr lang="en-US" dirty="0"/>
          </a:p>
        </p:txBody>
      </p:sp>
      <p:sp>
        <p:nvSpPr>
          <p:cNvPr id="4" name="Slide Number Placeholder 3"/>
          <p:cNvSpPr>
            <a:spLocks noGrp="1"/>
          </p:cNvSpPr>
          <p:nvPr>
            <p:ph type="sldNum" sz="quarter" idx="10"/>
          </p:nvPr>
        </p:nvSpPr>
        <p:spPr/>
        <p:txBody>
          <a:bodyPr/>
          <a:lstStyle/>
          <a:p>
            <a:fld id="{38B75F1A-9949-469A-887D-E7326D01A8C7}"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Tip #8: Back near the beginning of this session, we discussed how the AP experience is similar to an educational journey.</a:t>
            </a:r>
            <a:r>
              <a:rPr lang="en-US" baseline="0" dirty="0" smtClean="0"/>
              <a:t> For many of the requirements for MMR, you will have to go through “home schooling”. Contact your Division AP chair and tell them you have some or all of your required cars completed and you’d like to have them judged. He will arrange for two qualified car judges to pay you a visit at home to review your efforts. REMEMBER, they are not “judging” your efforts and accomplishments. They are evaluating your work against their experience to see how you “measure up” with your fleet. They will offer comments as needed as to how you can improve your work before taking it on to a Division, Regional, or National judging venue. This IS NOT a case of  “Hi. We’re from the Federal Government and we’re here to help.” This is two or three people who have traveled this road before themselves and are offering their time and expertise to see how you measure up to other MMR’s. Learn from what they have to say.</a:t>
            </a:r>
            <a:endParaRPr lang="en-US" dirty="0"/>
          </a:p>
        </p:txBody>
      </p:sp>
      <p:sp>
        <p:nvSpPr>
          <p:cNvPr id="4" name="Slide Number Placeholder 3"/>
          <p:cNvSpPr>
            <a:spLocks noGrp="1"/>
          </p:cNvSpPr>
          <p:nvPr>
            <p:ph type="sldNum" sz="quarter" idx="10"/>
          </p:nvPr>
        </p:nvSpPr>
        <p:spPr/>
        <p:txBody>
          <a:bodyPr/>
          <a:lstStyle/>
          <a:p>
            <a:fld id="{38B75F1A-9949-469A-887D-E7326D01A8C7}"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B75F1A-9949-469A-887D-E7326D01A8C7}"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B75F1A-9949-469A-887D-E7326D01A8C7}"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Tip # 11: Probably</a:t>
            </a:r>
            <a:r>
              <a:rPr lang="en-US" baseline="0" dirty="0" smtClean="0"/>
              <a:t>, Tip 11 ought to be Tip 3. Do your paperwork as you go along. DO NOT wait until the last bit of wiring is completed, the last paint or </a:t>
            </a:r>
            <a:r>
              <a:rPr lang="en-US" baseline="0" dirty="0" err="1" smtClean="0"/>
              <a:t>hydrocal</a:t>
            </a:r>
            <a:r>
              <a:rPr lang="en-US" baseline="0" dirty="0" smtClean="0"/>
              <a:t> is dry or the last operation session is completed. DO IT NOW. As an example, your need 10 hours as Dispatcher as part of the Dispatcher Certificate. Now, your memory is probably a lot better than mine. But if you need, for example, three sessions to accumulate 10 hours, what are the chances at the end of the last session  you will remember the locations, dates, names of the layout owners AND their NMRA member numbers for </a:t>
            </a:r>
            <a:r>
              <a:rPr lang="en-US" baseline="0" smtClean="0"/>
              <a:t>your records </a:t>
            </a:r>
            <a:r>
              <a:rPr lang="en-US" baseline="0" dirty="0" smtClean="0"/>
              <a:t>if you don’t write them down immediately after each session?</a:t>
            </a:r>
          </a:p>
          <a:p>
            <a:r>
              <a:rPr lang="en-US" baseline="0" dirty="0" smtClean="0"/>
              <a:t>And after you’ve written down all the information, MAKE A COPY FOR YOURSELF. Remember, you have to send all of your documentation to someone else for review, and if it gets lost in transit……?</a:t>
            </a:r>
            <a:endParaRPr lang="en-US" dirty="0"/>
          </a:p>
        </p:txBody>
      </p:sp>
      <p:sp>
        <p:nvSpPr>
          <p:cNvPr id="4" name="Slide Number Placeholder 3"/>
          <p:cNvSpPr>
            <a:spLocks noGrp="1"/>
          </p:cNvSpPr>
          <p:nvPr>
            <p:ph type="sldNum" sz="quarter" idx="10"/>
          </p:nvPr>
        </p:nvSpPr>
        <p:spPr/>
        <p:txBody>
          <a:bodyPr/>
          <a:lstStyle/>
          <a:p>
            <a:fld id="{38B75F1A-9949-469A-887D-E7326D01A8C7}"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B75F1A-9949-469A-887D-E7326D01A8C7}" type="slidenum">
              <a:rPr lang="en-US" smtClean="0"/>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Eyeball – add detail. No gutters or downspouts</a:t>
            </a:r>
            <a:endParaRPr lang="en-US" dirty="0"/>
          </a:p>
        </p:txBody>
      </p:sp>
      <p:sp>
        <p:nvSpPr>
          <p:cNvPr id="4" name="Slide Number Placeholder 3"/>
          <p:cNvSpPr>
            <a:spLocks noGrp="1"/>
          </p:cNvSpPr>
          <p:nvPr>
            <p:ph type="sldNum" sz="quarter" idx="10"/>
          </p:nvPr>
        </p:nvSpPr>
        <p:spPr/>
        <p:txBody>
          <a:bodyPr/>
          <a:lstStyle/>
          <a:p>
            <a:fld id="{38B75F1A-9949-469A-887D-E7326D01A8C7}" type="slidenum">
              <a:rPr lang="en-US" smtClean="0"/>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B75F1A-9949-469A-887D-E7326D01A8C7}" type="slidenum">
              <a:rPr lang="en-US" smtClean="0"/>
              <a:pPr/>
              <a:t>30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Binders: size DOES matter despite what you’re told. Starting out, I have a three</a:t>
            </a:r>
            <a:r>
              <a:rPr lang="en-US" baseline="0" dirty="0" smtClean="0"/>
              <a:t> ring binder I keep all my paper records in. If I knew how to use my scanner, I’d keep copies of everything there and back it up weekly. As a part of the Author Certificate, you need to keep copies of any and all articles you write. I’ve not heard if you can just provide links to your work or not, but this may be a case where paper wins out.</a:t>
            </a:r>
          </a:p>
          <a:p>
            <a:r>
              <a:rPr lang="en-US" baseline="0" dirty="0" smtClean="0"/>
              <a:t>Spreadsheet: I use a spreadsheet I received from another member. I modified it to suit my needs. In this spreadsheet, I have listed the requirements, the dates I did what, and collected the NMRA numbers and names of those who signed off on the various accomplishments.</a:t>
            </a:r>
          </a:p>
          <a:p>
            <a:r>
              <a:rPr lang="en-US" baseline="0" dirty="0" smtClean="0"/>
              <a:t>One of the contributors to this presentation told me he completed all of the requirements for one of the certificates and mailed everything off for further review. Years later, he began to trace the lost plaque only to find his documents never made it to one of the required signatories. If he had had a copy of what he submitted, life could possibly been more enjoyable.</a:t>
            </a:r>
            <a:endParaRPr lang="en-US" dirty="0"/>
          </a:p>
        </p:txBody>
      </p:sp>
      <p:sp>
        <p:nvSpPr>
          <p:cNvPr id="4" name="Slide Number Placeholder 3"/>
          <p:cNvSpPr>
            <a:spLocks noGrp="1"/>
          </p:cNvSpPr>
          <p:nvPr>
            <p:ph type="sldNum" sz="quarter" idx="10"/>
          </p:nvPr>
        </p:nvSpPr>
        <p:spPr/>
        <p:txBody>
          <a:bodyPr/>
          <a:lstStyle/>
          <a:p>
            <a:fld id="{38B75F1A-9949-469A-887D-E7326D01A8C7}" type="slidenum">
              <a:rPr lang="en-US" smtClean="0"/>
              <a:pPr/>
              <a:t>31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clinic</a:t>
            </a:r>
            <a:r>
              <a:rPr lang="en-US" baseline="0" dirty="0" smtClean="0"/>
              <a:t> would not have been possible without the contributions from many sources. The most important contributor obviously was the NMRA through their website and membership. Thanks, guys (and gals).</a:t>
            </a:r>
          </a:p>
          <a:p>
            <a:r>
              <a:rPr lang="en-US" baseline="0" dirty="0" smtClean="0"/>
              <a:t>Second, if you have not all ready become a member of the NMRA AP Yahoo group, I strongly encourage you to do so. The members of the group are either pursuing MMR or have all ready received the award and are “giving back” through their time and efforts on the board. Best part? It’s free!</a:t>
            </a:r>
            <a:endParaRPr lang="en-US" dirty="0"/>
          </a:p>
        </p:txBody>
      </p:sp>
      <p:sp>
        <p:nvSpPr>
          <p:cNvPr id="4" name="Slide Number Placeholder 3"/>
          <p:cNvSpPr>
            <a:spLocks noGrp="1"/>
          </p:cNvSpPr>
          <p:nvPr>
            <p:ph type="sldNum" sz="quarter" idx="10"/>
          </p:nvPr>
        </p:nvSpPr>
        <p:spPr/>
        <p:txBody>
          <a:bodyPr/>
          <a:lstStyle/>
          <a:p>
            <a:fld id="{38B75F1A-9949-469A-887D-E7326D01A8C7}" type="slidenum">
              <a:rPr lang="en-US" smtClean="0"/>
              <a:pPr/>
              <a:t>34</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of the individuals listed here provided comments, critiques, experience and</a:t>
            </a:r>
            <a:r>
              <a:rPr lang="en-US" baseline="0" dirty="0" smtClean="0"/>
              <a:t> encouragement. Note the absence of the word criticism. Just as in the judging phase of the program, I did receive constructive comments, but in the spirit of the endeavor, no criticism.</a:t>
            </a:r>
            <a:endParaRPr lang="en-US" dirty="0"/>
          </a:p>
        </p:txBody>
      </p:sp>
      <p:sp>
        <p:nvSpPr>
          <p:cNvPr id="4" name="Slide Number Placeholder 3"/>
          <p:cNvSpPr>
            <a:spLocks noGrp="1"/>
          </p:cNvSpPr>
          <p:nvPr>
            <p:ph type="sldNum" sz="quarter" idx="10"/>
          </p:nvPr>
        </p:nvSpPr>
        <p:spPr/>
        <p:txBody>
          <a:bodyPr/>
          <a:lstStyle/>
          <a:p>
            <a:fld id="{38B75F1A-9949-469A-887D-E7326D01A8C7}" type="slidenum">
              <a:rPr lang="en-US" smtClean="0"/>
              <a:pPr/>
              <a:t>35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a:t>
            </a:r>
            <a:r>
              <a:rPr lang="en-US" baseline="0" dirty="0" smtClean="0"/>
              <a:t> strive to complete the NMRA Master Model Railroader Program. And, what is the program? Think of it as a travel guide, a set of standards and a source of ideas. Or, a self contained model railroader personal improvement program.</a:t>
            </a:r>
            <a:endParaRPr lang="en-US" dirty="0"/>
          </a:p>
        </p:txBody>
      </p:sp>
      <p:sp>
        <p:nvSpPr>
          <p:cNvPr id="4" name="Slide Number Placeholder 3"/>
          <p:cNvSpPr>
            <a:spLocks noGrp="1"/>
          </p:cNvSpPr>
          <p:nvPr>
            <p:ph type="sldNum" sz="quarter" idx="10"/>
          </p:nvPr>
        </p:nvSpPr>
        <p:spPr/>
        <p:txBody>
          <a:bodyPr/>
          <a:lstStyle/>
          <a:p>
            <a:fld id="{38B75F1A-9949-469A-887D-E7326D01A8C7}"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8B75F1A-9949-469A-887D-E7326D01A8C7}" type="slidenum">
              <a:rPr lang="en-US" smtClean="0"/>
              <a:pPr/>
              <a:t>38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a:t>
            </a:r>
            <a:r>
              <a:rPr lang="en-US" baseline="0" dirty="0" smtClean="0"/>
              <a:t> question. The achievement certificates can and are earned individually. After you have earned 7 certificates, and at least 1 from each of the 4 areas of the Regulations, you become a Master </a:t>
            </a:r>
            <a:r>
              <a:rPr lang="en-US" baseline="0" smtClean="0"/>
              <a:t>Model Railroader.</a:t>
            </a:r>
            <a:endParaRPr lang="en-US" dirty="0"/>
          </a:p>
        </p:txBody>
      </p:sp>
      <p:sp>
        <p:nvSpPr>
          <p:cNvPr id="4" name="Slide Number Placeholder 3"/>
          <p:cNvSpPr>
            <a:spLocks noGrp="1"/>
          </p:cNvSpPr>
          <p:nvPr>
            <p:ph type="sldNum" sz="quarter" idx="10"/>
          </p:nvPr>
        </p:nvSpPr>
        <p:spPr/>
        <p:txBody>
          <a:bodyPr/>
          <a:lstStyle/>
          <a:p>
            <a:fld id="{38B75F1A-9949-469A-887D-E7326D01A8C7}"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are </a:t>
            </a:r>
            <a:endParaRPr lang="en-US" dirty="0"/>
          </a:p>
        </p:txBody>
      </p:sp>
      <p:sp>
        <p:nvSpPr>
          <p:cNvPr id="4" name="Slide Number Placeholder 3"/>
          <p:cNvSpPr>
            <a:spLocks noGrp="1"/>
          </p:cNvSpPr>
          <p:nvPr>
            <p:ph type="sldNum" sz="quarter" idx="10"/>
          </p:nvPr>
        </p:nvSpPr>
        <p:spPr/>
        <p:txBody>
          <a:bodyPr/>
          <a:lstStyle/>
          <a:p>
            <a:fld id="{38B75F1A-9949-469A-887D-E7326D01A8C7}"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Is this the 2% you</a:t>
            </a:r>
            <a:r>
              <a:rPr lang="en-US" baseline="0" dirty="0" smtClean="0"/>
              <a:t> aspire to? And the best part is, when you arrive there, there is no secret handshake to remember or username and password to memorize!</a:t>
            </a:r>
            <a:endParaRPr lang="en-US" dirty="0"/>
          </a:p>
        </p:txBody>
      </p:sp>
      <p:sp>
        <p:nvSpPr>
          <p:cNvPr id="4" name="Slide Number Placeholder 3"/>
          <p:cNvSpPr>
            <a:spLocks noGrp="1"/>
          </p:cNvSpPr>
          <p:nvPr>
            <p:ph type="sldNum" sz="quarter" idx="10"/>
          </p:nvPr>
        </p:nvSpPr>
        <p:spPr/>
        <p:txBody>
          <a:bodyPr/>
          <a:lstStyle/>
          <a:p>
            <a:fld id="{38B75F1A-9949-469A-887D-E7326D01A8C7}"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Like most other things in life, there are rules for this journey or achievement. In</a:t>
            </a:r>
            <a:r>
              <a:rPr lang="en-US" baseline="0" dirty="0" smtClean="0"/>
              <a:t> order to become a Master Model Railroader, you must:</a:t>
            </a:r>
          </a:p>
          <a:p>
            <a:r>
              <a:rPr lang="en-US" baseline="0" dirty="0" smtClean="0"/>
              <a:t>Be a current NMRA member</a:t>
            </a:r>
          </a:p>
          <a:p>
            <a:r>
              <a:rPr lang="en-US" baseline="0" dirty="0" smtClean="0"/>
              <a:t>Complete the requirements for each category</a:t>
            </a:r>
          </a:p>
          <a:p>
            <a:r>
              <a:rPr lang="en-US" baseline="0" dirty="0" smtClean="0"/>
              <a:t>Fill out the paperwork!</a:t>
            </a:r>
            <a:endParaRPr lang="en-US" dirty="0"/>
          </a:p>
        </p:txBody>
      </p:sp>
      <p:sp>
        <p:nvSpPr>
          <p:cNvPr id="4" name="Slide Number Placeholder 3"/>
          <p:cNvSpPr>
            <a:spLocks noGrp="1"/>
          </p:cNvSpPr>
          <p:nvPr>
            <p:ph type="sldNum" sz="quarter" idx="10"/>
          </p:nvPr>
        </p:nvSpPr>
        <p:spPr/>
        <p:txBody>
          <a:bodyPr/>
          <a:lstStyle/>
          <a:p>
            <a:fld id="{38B75F1A-9949-469A-887D-E7326D01A8C7}"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Requirements is a word you will see again,</a:t>
            </a:r>
            <a:r>
              <a:rPr lang="en-US" baseline="0" dirty="0" smtClean="0"/>
              <a:t> soon. The requirements for Master Model Railroader are listed on the NMRA website at www.nmra.org/Achievement Programs. You will probably visit this site frequently during your journey. Bookmark it.</a:t>
            </a:r>
          </a:p>
          <a:p>
            <a:r>
              <a:rPr lang="en-US" baseline="0" dirty="0" smtClean="0"/>
              <a:t>Some MMR certificate requirements overlap. If you are working on the Model Railroad Engineer – Civil Certificate, print out the Statement of Qualification (SOQ) for Model Railroad Engineer – Electrical and for Chief Dispatcher as you can claim credit for all three certificates by completing one or more of the requirements in Model Engineer – Civil. Fill out all of the paperwork NOW. The SOQ’s for each certificate are on the NMRA website. Also on the website are the judging matrixes you should review for any Certificate that involves judging.</a:t>
            </a:r>
            <a:endParaRPr lang="en-US" dirty="0"/>
          </a:p>
        </p:txBody>
      </p:sp>
      <p:sp>
        <p:nvSpPr>
          <p:cNvPr id="4" name="Slide Number Placeholder 3"/>
          <p:cNvSpPr>
            <a:spLocks noGrp="1"/>
          </p:cNvSpPr>
          <p:nvPr>
            <p:ph type="sldNum" sz="quarter" idx="10"/>
          </p:nvPr>
        </p:nvSpPr>
        <p:spPr/>
        <p:txBody>
          <a:bodyPr/>
          <a:lstStyle/>
          <a:p>
            <a:fld id="{38B75F1A-9949-469A-887D-E7326D01A8C7}"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qualify</a:t>
            </a:r>
            <a:r>
              <a:rPr lang="en-US" baseline="0" dirty="0" smtClean="0"/>
              <a:t> as a Master Model Railroader, you must complete 7 of the 11 Achievement Certificates available. At least one certificate must come from each of the four requirement categories.</a:t>
            </a:r>
          </a:p>
          <a:p>
            <a:r>
              <a:rPr lang="en-US" baseline="0" dirty="0" smtClean="0"/>
              <a:t>The Golden Spike Award IS NOT required for MMR, however, it is good practice and a good way to hone or blow the rust off of your skills.</a:t>
            </a:r>
            <a:endParaRPr lang="en-US" dirty="0"/>
          </a:p>
        </p:txBody>
      </p:sp>
      <p:sp>
        <p:nvSpPr>
          <p:cNvPr id="4" name="Slide Number Placeholder 3"/>
          <p:cNvSpPr>
            <a:spLocks noGrp="1"/>
          </p:cNvSpPr>
          <p:nvPr>
            <p:ph type="sldNum" sz="quarter" idx="10"/>
          </p:nvPr>
        </p:nvSpPr>
        <p:spPr/>
        <p:txBody>
          <a:bodyPr/>
          <a:lstStyle/>
          <a:p>
            <a:fld id="{38B75F1A-9949-469A-887D-E7326D01A8C7}"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0F123F-42F9-4B49-AC7A-497F0B4785E8}" type="datetimeFigureOut">
              <a:rPr lang="en-US" smtClean="0"/>
              <a:pPr/>
              <a:t>3/10/2012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24DF3-AF87-4C05-BE9C-EE09F21B740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0F123F-42F9-4B49-AC7A-497F0B4785E8}" type="datetimeFigureOut">
              <a:rPr lang="en-US" smtClean="0"/>
              <a:pPr/>
              <a:t>3/10/2012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24DF3-AF87-4C05-BE9C-EE09F21B740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0F123F-42F9-4B49-AC7A-497F0B4785E8}" type="datetimeFigureOut">
              <a:rPr lang="en-US" smtClean="0"/>
              <a:pPr/>
              <a:t>3/10/2012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24DF3-AF87-4C05-BE9C-EE09F21B740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CF4558-15DD-4634-BDCF-5332922EB6C9}" type="datetimeFigureOut">
              <a:rPr lang="en-US" smtClean="0"/>
              <a:pPr/>
              <a:t>3/10/2012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74095-BF3D-4C7B-9AA8-22FA9CEAFFF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0F123F-42F9-4B49-AC7A-497F0B4785E8}" type="datetimeFigureOut">
              <a:rPr lang="en-US" smtClean="0"/>
              <a:pPr/>
              <a:t>3/10/2012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24DF3-AF87-4C05-BE9C-EE09F21B740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0F123F-42F9-4B49-AC7A-497F0B4785E8}" type="datetimeFigureOut">
              <a:rPr lang="en-US" smtClean="0"/>
              <a:pPr/>
              <a:t>3/10/2012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24DF3-AF87-4C05-BE9C-EE09F21B740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0F123F-42F9-4B49-AC7A-497F0B4785E8}" type="datetimeFigureOut">
              <a:rPr lang="en-US" smtClean="0"/>
              <a:pPr/>
              <a:t>3/10/2012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E24DF3-AF87-4C05-BE9C-EE09F21B740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0F123F-42F9-4B49-AC7A-497F0B4785E8}" type="datetimeFigureOut">
              <a:rPr lang="en-US" smtClean="0"/>
              <a:pPr/>
              <a:t>3/10/2012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E24DF3-AF87-4C05-BE9C-EE09F21B740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0F123F-42F9-4B49-AC7A-497F0B4785E8}" type="datetimeFigureOut">
              <a:rPr lang="en-US" smtClean="0"/>
              <a:pPr/>
              <a:t>3/10/2012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E24DF3-AF87-4C05-BE9C-EE09F21B740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0F123F-42F9-4B49-AC7A-497F0B4785E8}" type="datetimeFigureOut">
              <a:rPr lang="en-US" smtClean="0"/>
              <a:pPr/>
              <a:t>3/10/2012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E24DF3-AF87-4C05-BE9C-EE09F21B740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0F123F-42F9-4B49-AC7A-497F0B4785E8}" type="datetimeFigureOut">
              <a:rPr lang="en-US" smtClean="0"/>
              <a:pPr/>
              <a:t>3/10/2012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E24DF3-AF87-4C05-BE9C-EE09F21B740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0F123F-42F9-4B49-AC7A-497F0B4785E8}" type="datetimeFigureOut">
              <a:rPr lang="en-US" smtClean="0"/>
              <a:pPr/>
              <a:t>3/10/2012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E24DF3-AF87-4C05-BE9C-EE09F21B740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0F123F-42F9-4B49-AC7A-497F0B4785E8}" type="datetimeFigureOut">
              <a:rPr lang="en-US" smtClean="0"/>
              <a:pPr/>
              <a:t>3/10/2012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E24DF3-AF87-4C05-BE9C-EE09F21B740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nmra.org/education/achievement/midx.org"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hyperlink" Target="mailto:hub.ap.chair@hubdiv.org"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1"/>
            <a:ext cx="7772400" cy="1676399"/>
          </a:xfrm>
        </p:spPr>
        <p:txBody>
          <a:bodyPr>
            <a:normAutofit/>
          </a:bodyPr>
          <a:lstStyle/>
          <a:p>
            <a:r>
              <a:rPr lang="en-US" sz="6000" dirty="0" smtClean="0">
                <a:solidFill>
                  <a:schemeClr val="tx2">
                    <a:lumMod val="75000"/>
                  </a:schemeClr>
                </a:solidFill>
                <a:latin typeface="Comic Sans MS" pitchFamily="66" charset="0"/>
              </a:rPr>
              <a:t>Along the Way to</a:t>
            </a:r>
            <a:endParaRPr lang="en-US" sz="6000" dirty="0">
              <a:solidFill>
                <a:schemeClr val="tx2">
                  <a:lumMod val="75000"/>
                </a:schemeClr>
              </a:solidFill>
              <a:latin typeface="Comic Sans MS" pitchFamily="66" charset="0"/>
            </a:endParaRPr>
          </a:p>
        </p:txBody>
      </p:sp>
      <p:sp>
        <p:nvSpPr>
          <p:cNvPr id="3" name="Subtitle 2"/>
          <p:cNvSpPr>
            <a:spLocks noGrp="1"/>
          </p:cNvSpPr>
          <p:nvPr>
            <p:ph type="subTitle" idx="1"/>
          </p:nvPr>
        </p:nvSpPr>
        <p:spPr>
          <a:xfrm>
            <a:off x="1371600" y="2971800"/>
            <a:ext cx="6400800" cy="1905000"/>
          </a:xfrm>
        </p:spPr>
        <p:txBody>
          <a:bodyPr>
            <a:normAutofit lnSpcReduction="10000"/>
          </a:bodyPr>
          <a:lstStyle/>
          <a:p>
            <a:r>
              <a:rPr lang="en-US" sz="6000" dirty="0" smtClean="0">
                <a:solidFill>
                  <a:schemeClr val="tx2">
                    <a:lumMod val="75000"/>
                  </a:schemeClr>
                </a:solidFill>
                <a:latin typeface="Comic Sans MS" pitchFamily="66" charset="0"/>
              </a:rPr>
              <a:t>Master Model Railroader</a:t>
            </a:r>
            <a:endParaRPr lang="en-US" dirty="0">
              <a:solidFill>
                <a:schemeClr val="tx2">
                  <a:lumMod val="75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latin typeface="Comic Sans MS" pitchFamily="66" charset="0"/>
              </a:rPr>
              <a:t>Requirements</a:t>
            </a:r>
            <a:endParaRPr lang="en-US" dirty="0">
              <a:solidFill>
                <a:schemeClr val="tx2">
                  <a:lumMod val="75000"/>
                </a:schemeClr>
              </a:solidFill>
              <a:latin typeface="Comic Sans MS" pitchFamily="66" charset="0"/>
            </a:endParaRPr>
          </a:p>
        </p:txBody>
      </p:sp>
      <p:sp>
        <p:nvSpPr>
          <p:cNvPr id="3" name="Text Placeholder 2"/>
          <p:cNvSpPr>
            <a:spLocks noGrp="1"/>
          </p:cNvSpPr>
          <p:nvPr>
            <p:ph type="body" idx="1"/>
          </p:nvPr>
        </p:nvSpPr>
        <p:spPr/>
        <p:txBody>
          <a:bodyPr/>
          <a:lstStyle/>
          <a:p>
            <a:r>
              <a:rPr lang="en-US" dirty="0" smtClean="0">
                <a:solidFill>
                  <a:schemeClr val="tx2">
                    <a:lumMod val="75000"/>
                  </a:schemeClr>
                </a:solidFill>
                <a:latin typeface="Comic Sans MS" pitchFamily="66" charset="0"/>
              </a:rPr>
              <a:t>Earn 7 of the 11 certificates available</a:t>
            </a:r>
          </a:p>
          <a:p>
            <a:r>
              <a:rPr lang="en-US" dirty="0" smtClean="0">
                <a:solidFill>
                  <a:schemeClr val="tx2">
                    <a:lumMod val="75000"/>
                  </a:schemeClr>
                </a:solidFill>
                <a:latin typeface="Comic Sans MS" pitchFamily="66" charset="0"/>
              </a:rPr>
              <a:t>One certificate must be earned in each of the four areas of the Regulations</a:t>
            </a:r>
          </a:p>
          <a:p>
            <a:r>
              <a:rPr lang="en-US" dirty="0" smtClean="0">
                <a:solidFill>
                  <a:schemeClr val="tx2">
                    <a:lumMod val="75000"/>
                  </a:schemeClr>
                </a:solidFill>
                <a:latin typeface="Comic Sans MS" pitchFamily="66" charset="0"/>
              </a:rPr>
              <a:t>Golden Spike Award is good practice to start the program but is not necessary for MMR</a:t>
            </a:r>
            <a:endParaRPr lang="en-US" dirty="0">
              <a:solidFill>
                <a:schemeClr val="tx2">
                  <a:lumMod val="75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latin typeface="Comic Sans MS" pitchFamily="66" charset="0"/>
              </a:rPr>
              <a:t>Achievement Categories</a:t>
            </a:r>
            <a:endParaRPr lang="en-US" dirty="0">
              <a:solidFill>
                <a:schemeClr val="tx2">
                  <a:lumMod val="75000"/>
                </a:schemeClr>
              </a:solidFill>
              <a:latin typeface="Comic Sans MS" pitchFamily="66" charset="0"/>
            </a:endParaRPr>
          </a:p>
        </p:txBody>
      </p:sp>
      <p:sp>
        <p:nvSpPr>
          <p:cNvPr id="3" name="Text Placeholder 2"/>
          <p:cNvSpPr>
            <a:spLocks noGrp="1"/>
          </p:cNvSpPr>
          <p:nvPr>
            <p:ph type="body" idx="1"/>
          </p:nvPr>
        </p:nvSpPr>
        <p:spPr/>
        <p:txBody>
          <a:bodyPr/>
          <a:lstStyle/>
          <a:p>
            <a:r>
              <a:rPr lang="en-US" dirty="0" smtClean="0">
                <a:solidFill>
                  <a:schemeClr val="tx2">
                    <a:lumMod val="75000"/>
                  </a:schemeClr>
                </a:solidFill>
                <a:latin typeface="Comic Sans MS" pitchFamily="66" charset="0"/>
              </a:rPr>
              <a:t>Railroad Equipment</a:t>
            </a:r>
          </a:p>
          <a:p>
            <a:pPr lvl="1"/>
            <a:r>
              <a:rPr lang="en-US" dirty="0" smtClean="0">
                <a:solidFill>
                  <a:schemeClr val="tx2">
                    <a:lumMod val="75000"/>
                  </a:schemeClr>
                </a:solidFill>
                <a:latin typeface="Comic Sans MS" pitchFamily="66" charset="0"/>
              </a:rPr>
              <a:t>Master Builder – Motive Power</a:t>
            </a:r>
          </a:p>
          <a:p>
            <a:pPr lvl="1"/>
            <a:r>
              <a:rPr lang="en-US" dirty="0" smtClean="0">
                <a:solidFill>
                  <a:schemeClr val="tx2">
                    <a:lumMod val="75000"/>
                  </a:schemeClr>
                </a:solidFill>
                <a:latin typeface="Comic Sans MS" pitchFamily="66" charset="0"/>
              </a:rPr>
              <a:t>Master Builder – Cars</a:t>
            </a:r>
          </a:p>
          <a:p>
            <a:pPr lvl="1"/>
            <a:endParaRPr lang="en-US" dirty="0" smtClean="0">
              <a:latin typeface="Comic Sans MS" pitchFamily="66"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latin typeface="Comic Sans MS" pitchFamily="66" charset="0"/>
              </a:rPr>
              <a:t>Railroad Setting</a:t>
            </a:r>
            <a:endParaRPr lang="en-US" dirty="0">
              <a:solidFill>
                <a:schemeClr val="tx2">
                  <a:lumMod val="75000"/>
                </a:schemeClr>
              </a:solidFill>
              <a:latin typeface="Comic Sans MS" pitchFamily="66" charset="0"/>
            </a:endParaRPr>
          </a:p>
        </p:txBody>
      </p:sp>
      <p:sp>
        <p:nvSpPr>
          <p:cNvPr id="3" name="Text Placeholder 2"/>
          <p:cNvSpPr>
            <a:spLocks noGrp="1"/>
          </p:cNvSpPr>
          <p:nvPr>
            <p:ph type="body" idx="1"/>
          </p:nvPr>
        </p:nvSpPr>
        <p:spPr/>
        <p:txBody>
          <a:bodyPr/>
          <a:lstStyle/>
          <a:p>
            <a:r>
              <a:rPr lang="en-US" dirty="0" smtClean="0">
                <a:solidFill>
                  <a:schemeClr val="tx2">
                    <a:lumMod val="75000"/>
                  </a:schemeClr>
                </a:solidFill>
                <a:latin typeface="Comic Sans MS" pitchFamily="66" charset="0"/>
              </a:rPr>
              <a:t>Master Builder – Structures</a:t>
            </a:r>
          </a:p>
          <a:p>
            <a:r>
              <a:rPr lang="en-US" dirty="0" smtClean="0">
                <a:solidFill>
                  <a:schemeClr val="tx2">
                    <a:lumMod val="75000"/>
                  </a:schemeClr>
                </a:solidFill>
                <a:latin typeface="Comic Sans MS" pitchFamily="66" charset="0"/>
              </a:rPr>
              <a:t>Master Builder – Scenery</a:t>
            </a:r>
          </a:p>
          <a:p>
            <a:r>
              <a:rPr lang="en-US" dirty="0" smtClean="0">
                <a:solidFill>
                  <a:schemeClr val="tx2">
                    <a:lumMod val="75000"/>
                  </a:schemeClr>
                </a:solidFill>
                <a:latin typeface="Comic Sans MS" pitchFamily="66" charset="0"/>
              </a:rPr>
              <a:t>Master Builder – Prototype Models</a:t>
            </a:r>
            <a:endParaRPr lang="en-US" dirty="0">
              <a:solidFill>
                <a:schemeClr val="tx2">
                  <a:lumMod val="75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lumMod val="75000"/>
                  </a:schemeClr>
                </a:solidFill>
                <a:latin typeface="Comic Sans MS" pitchFamily="66" charset="0"/>
              </a:rPr>
              <a:t>Railroad Construction and Operation</a:t>
            </a:r>
            <a:endParaRPr lang="en-US" dirty="0">
              <a:solidFill>
                <a:schemeClr val="tx2">
                  <a:lumMod val="75000"/>
                </a:schemeClr>
              </a:solidFill>
              <a:latin typeface="Comic Sans MS" pitchFamily="66" charset="0"/>
            </a:endParaRPr>
          </a:p>
        </p:txBody>
      </p:sp>
      <p:sp>
        <p:nvSpPr>
          <p:cNvPr id="3" name="Text Placeholder 2"/>
          <p:cNvSpPr>
            <a:spLocks noGrp="1"/>
          </p:cNvSpPr>
          <p:nvPr>
            <p:ph type="body" idx="1"/>
          </p:nvPr>
        </p:nvSpPr>
        <p:spPr/>
        <p:txBody>
          <a:bodyPr/>
          <a:lstStyle/>
          <a:p>
            <a:r>
              <a:rPr lang="en-US" dirty="0" smtClean="0">
                <a:solidFill>
                  <a:schemeClr val="tx2">
                    <a:lumMod val="75000"/>
                  </a:schemeClr>
                </a:solidFill>
                <a:latin typeface="Comic Sans MS" pitchFamily="66" charset="0"/>
              </a:rPr>
              <a:t>Model Railroad Engineer – Civil</a:t>
            </a:r>
          </a:p>
          <a:p>
            <a:r>
              <a:rPr lang="en-US" dirty="0" smtClean="0">
                <a:solidFill>
                  <a:schemeClr val="tx2">
                    <a:lumMod val="75000"/>
                  </a:schemeClr>
                </a:solidFill>
                <a:latin typeface="Comic Sans MS" pitchFamily="66" charset="0"/>
              </a:rPr>
              <a:t>Model Railroad Engineer – Electrical</a:t>
            </a:r>
          </a:p>
          <a:p>
            <a:r>
              <a:rPr lang="en-US" dirty="0" smtClean="0">
                <a:solidFill>
                  <a:schemeClr val="tx2">
                    <a:lumMod val="75000"/>
                  </a:schemeClr>
                </a:solidFill>
                <a:latin typeface="Comic Sans MS" pitchFamily="66" charset="0"/>
              </a:rPr>
              <a:t>Chief Dispatcher</a:t>
            </a:r>
            <a:endParaRPr lang="en-US" dirty="0">
              <a:solidFill>
                <a:schemeClr val="tx2">
                  <a:lumMod val="75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lumMod val="75000"/>
                  </a:schemeClr>
                </a:solidFill>
                <a:latin typeface="Comic Sans MS" pitchFamily="66" charset="0"/>
              </a:rPr>
              <a:t>Service to the Hobby and the NMRA</a:t>
            </a:r>
            <a:endParaRPr lang="en-US" dirty="0">
              <a:solidFill>
                <a:schemeClr val="tx2">
                  <a:lumMod val="75000"/>
                </a:schemeClr>
              </a:solidFill>
              <a:latin typeface="Comic Sans MS" pitchFamily="66" charset="0"/>
            </a:endParaRPr>
          </a:p>
        </p:txBody>
      </p:sp>
      <p:sp>
        <p:nvSpPr>
          <p:cNvPr id="3" name="Text Placeholder 2"/>
          <p:cNvSpPr>
            <a:spLocks noGrp="1"/>
          </p:cNvSpPr>
          <p:nvPr>
            <p:ph type="body" idx="1"/>
          </p:nvPr>
        </p:nvSpPr>
        <p:spPr/>
        <p:txBody>
          <a:bodyPr/>
          <a:lstStyle/>
          <a:p>
            <a:r>
              <a:rPr lang="en-US" dirty="0" smtClean="0">
                <a:solidFill>
                  <a:schemeClr val="tx2">
                    <a:lumMod val="75000"/>
                  </a:schemeClr>
                </a:solidFill>
                <a:latin typeface="Comic Sans MS" pitchFamily="66" charset="0"/>
              </a:rPr>
              <a:t>Association Official</a:t>
            </a:r>
          </a:p>
          <a:p>
            <a:r>
              <a:rPr lang="en-US" dirty="0" smtClean="0">
                <a:solidFill>
                  <a:schemeClr val="tx2">
                    <a:lumMod val="75000"/>
                  </a:schemeClr>
                </a:solidFill>
                <a:latin typeface="Comic Sans MS" pitchFamily="66" charset="0"/>
              </a:rPr>
              <a:t>Association Volunteer</a:t>
            </a:r>
          </a:p>
          <a:p>
            <a:r>
              <a:rPr lang="en-US" dirty="0" smtClean="0">
                <a:solidFill>
                  <a:schemeClr val="tx2">
                    <a:lumMod val="75000"/>
                  </a:schemeClr>
                </a:solidFill>
                <a:latin typeface="Comic Sans MS" pitchFamily="66" charset="0"/>
              </a:rPr>
              <a:t>Model Railroad Author</a:t>
            </a:r>
            <a:endParaRPr lang="en-US" dirty="0">
              <a:solidFill>
                <a:schemeClr val="tx2">
                  <a:lumMod val="75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baseline="0" dirty="0" smtClean="0">
                <a:solidFill>
                  <a:schemeClr val="tx2">
                    <a:lumMod val="75000"/>
                  </a:schemeClr>
                </a:solidFill>
                <a:latin typeface="Comic Sans MS" pitchFamily="66" charset="0"/>
              </a:rPr>
              <a:t>Ten Tips Plus One</a:t>
            </a:r>
          </a:p>
        </p:txBody>
      </p:sp>
      <p:sp>
        <p:nvSpPr>
          <p:cNvPr id="3" name="Text Placeholder 2"/>
          <p:cNvSpPr>
            <a:spLocks noGrp="1"/>
          </p:cNvSpPr>
          <p:nvPr>
            <p:ph type="body" idx="1"/>
          </p:nvPr>
        </p:nvSpPr>
        <p:spPr/>
        <p:txBody>
          <a:bodyPr/>
          <a:lstStyle/>
          <a:p>
            <a:r>
              <a:rPr lang="en-US" dirty="0" smtClean="0">
                <a:solidFill>
                  <a:schemeClr val="tx2">
                    <a:lumMod val="75000"/>
                  </a:schemeClr>
                </a:solidFill>
                <a:latin typeface="Comic Sans MS" pitchFamily="66" charset="0"/>
              </a:rPr>
              <a:t>For each Certificate, thoroughly read </a:t>
            </a:r>
            <a:r>
              <a:rPr lang="en-US" b="1" dirty="0" smtClean="0">
                <a:solidFill>
                  <a:schemeClr val="tx2">
                    <a:lumMod val="75000"/>
                  </a:schemeClr>
                </a:solidFill>
                <a:latin typeface="Comic Sans MS" pitchFamily="66" charset="0"/>
              </a:rPr>
              <a:t>ALL</a:t>
            </a:r>
            <a:r>
              <a:rPr lang="en-US" dirty="0" smtClean="0">
                <a:solidFill>
                  <a:schemeClr val="tx2">
                    <a:lumMod val="75000"/>
                  </a:schemeClr>
                </a:solidFill>
                <a:latin typeface="Comic Sans MS" pitchFamily="66" charset="0"/>
              </a:rPr>
              <a:t> the requirements for the Certificate, including the “hints” included with the requirements and read </a:t>
            </a:r>
            <a:r>
              <a:rPr lang="en-US" b="1" dirty="0" smtClean="0">
                <a:solidFill>
                  <a:schemeClr val="tx2">
                    <a:lumMod val="75000"/>
                  </a:schemeClr>
                </a:solidFill>
                <a:latin typeface="Comic Sans MS" pitchFamily="66" charset="0"/>
              </a:rPr>
              <a:t>ALL</a:t>
            </a:r>
            <a:r>
              <a:rPr lang="en-US" dirty="0" smtClean="0">
                <a:solidFill>
                  <a:schemeClr val="tx2">
                    <a:lumMod val="75000"/>
                  </a:schemeClr>
                </a:solidFill>
                <a:latin typeface="Comic Sans MS" pitchFamily="66" charset="0"/>
              </a:rPr>
              <a:t> the forms. Read everything completely.</a:t>
            </a:r>
            <a:endParaRPr lang="en-US" dirty="0">
              <a:solidFill>
                <a:schemeClr val="tx2">
                  <a:lumMod val="75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baseline="0" dirty="0" smtClean="0">
                <a:solidFill>
                  <a:schemeClr val="tx2">
                    <a:lumMod val="75000"/>
                  </a:schemeClr>
                </a:solidFill>
                <a:latin typeface="Comic Sans MS" pitchFamily="66" charset="0"/>
              </a:rPr>
              <a:t>Ten Tips Plus One</a:t>
            </a:r>
          </a:p>
        </p:txBody>
      </p:sp>
      <p:sp>
        <p:nvSpPr>
          <p:cNvPr id="3" name="Text Placeholder 2"/>
          <p:cNvSpPr>
            <a:spLocks noGrp="1"/>
          </p:cNvSpPr>
          <p:nvPr>
            <p:ph type="body" idx="1"/>
          </p:nvPr>
        </p:nvSpPr>
        <p:spPr/>
        <p:txBody>
          <a:bodyPr/>
          <a:lstStyle/>
          <a:p>
            <a:r>
              <a:rPr lang="en-US" dirty="0" smtClean="0">
                <a:solidFill>
                  <a:schemeClr val="tx2">
                    <a:lumMod val="75000"/>
                  </a:schemeClr>
                </a:solidFill>
                <a:latin typeface="Comic Sans MS" pitchFamily="66" charset="0"/>
              </a:rPr>
              <a:t>Do Tip #1 again! 90% of all questions about earning an AP certificate can be answers by reading the requirements.</a:t>
            </a:r>
            <a:endParaRPr lang="en-US" dirty="0">
              <a:solidFill>
                <a:schemeClr val="tx2">
                  <a:lumMod val="75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baseline="0" dirty="0" smtClean="0">
                <a:solidFill>
                  <a:schemeClr val="tx2">
                    <a:lumMod val="75000"/>
                  </a:schemeClr>
                </a:solidFill>
                <a:latin typeface="Comic Sans MS" pitchFamily="66" charset="0"/>
              </a:rPr>
              <a:t>Ten Tips Plus One</a:t>
            </a:r>
          </a:p>
        </p:txBody>
      </p:sp>
      <p:sp>
        <p:nvSpPr>
          <p:cNvPr id="3" name="Text Placeholder 2"/>
          <p:cNvSpPr>
            <a:spLocks noGrp="1"/>
          </p:cNvSpPr>
          <p:nvPr>
            <p:ph type="body" idx="1"/>
          </p:nvPr>
        </p:nvSpPr>
        <p:spPr/>
        <p:txBody>
          <a:bodyPr/>
          <a:lstStyle/>
          <a:p>
            <a:r>
              <a:rPr lang="en-US" dirty="0" smtClean="0">
                <a:solidFill>
                  <a:schemeClr val="tx2">
                    <a:lumMod val="75000"/>
                  </a:schemeClr>
                </a:solidFill>
                <a:latin typeface="Comic Sans MS" pitchFamily="66" charset="0"/>
              </a:rPr>
              <a:t>Don’t read things into the requirements that aren’t required. You only have to do what the requirements say, no more.</a:t>
            </a:r>
            <a:endParaRPr lang="en-US" dirty="0">
              <a:solidFill>
                <a:schemeClr val="tx2">
                  <a:lumMod val="75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baseline="0" dirty="0" smtClean="0">
                <a:solidFill>
                  <a:schemeClr val="tx2">
                    <a:lumMod val="75000"/>
                  </a:schemeClr>
                </a:solidFill>
                <a:latin typeface="Comic Sans MS" pitchFamily="66" charset="0"/>
              </a:rPr>
              <a:t>Ten Tips Plus One</a:t>
            </a:r>
          </a:p>
        </p:txBody>
      </p:sp>
      <p:sp>
        <p:nvSpPr>
          <p:cNvPr id="3" name="Text Placeholder 2"/>
          <p:cNvSpPr>
            <a:spLocks noGrp="1"/>
          </p:cNvSpPr>
          <p:nvPr>
            <p:ph type="body" idx="1"/>
          </p:nvPr>
        </p:nvSpPr>
        <p:spPr/>
        <p:txBody>
          <a:bodyPr/>
          <a:lstStyle/>
          <a:p>
            <a:r>
              <a:rPr lang="en-US" dirty="0" smtClean="0">
                <a:solidFill>
                  <a:schemeClr val="tx2">
                    <a:lumMod val="75000"/>
                  </a:schemeClr>
                </a:solidFill>
                <a:latin typeface="Comic Sans MS" pitchFamily="66" charset="0"/>
              </a:rPr>
              <a:t>Talk to your Division AP contact </a:t>
            </a:r>
            <a:r>
              <a:rPr lang="en-US" b="1" dirty="0" smtClean="0">
                <a:solidFill>
                  <a:schemeClr val="tx2">
                    <a:lumMod val="75000"/>
                  </a:schemeClr>
                </a:solidFill>
                <a:latin typeface="Comic Sans MS" pitchFamily="66" charset="0"/>
              </a:rPr>
              <a:t>BEFORE</a:t>
            </a:r>
            <a:r>
              <a:rPr lang="en-US" dirty="0" smtClean="0">
                <a:solidFill>
                  <a:schemeClr val="tx2">
                    <a:lumMod val="75000"/>
                  </a:schemeClr>
                </a:solidFill>
                <a:latin typeface="Comic Sans MS" pitchFamily="66" charset="0"/>
              </a:rPr>
              <a:t> you get started; tell him/her what you plan to do for the Certificate. See if they agree.</a:t>
            </a:r>
            <a:endParaRPr lang="en-US" dirty="0">
              <a:solidFill>
                <a:schemeClr val="tx2">
                  <a:lumMod val="75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baseline="0" dirty="0" smtClean="0">
                <a:solidFill>
                  <a:schemeClr val="tx2">
                    <a:lumMod val="75000"/>
                  </a:schemeClr>
                </a:solidFill>
                <a:latin typeface="Comic Sans MS" pitchFamily="66" charset="0"/>
              </a:rPr>
              <a:t>Ten Tips Plus One</a:t>
            </a:r>
          </a:p>
        </p:txBody>
      </p:sp>
      <p:sp>
        <p:nvSpPr>
          <p:cNvPr id="3" name="Text Placeholder 2"/>
          <p:cNvSpPr>
            <a:spLocks noGrp="1"/>
          </p:cNvSpPr>
          <p:nvPr>
            <p:ph type="body" idx="1"/>
          </p:nvPr>
        </p:nvSpPr>
        <p:spPr/>
        <p:txBody>
          <a:bodyPr/>
          <a:lstStyle/>
          <a:p>
            <a:r>
              <a:rPr lang="en-US" dirty="0" smtClean="0">
                <a:solidFill>
                  <a:schemeClr val="tx2">
                    <a:lumMod val="75000"/>
                  </a:schemeClr>
                </a:solidFill>
                <a:latin typeface="Comic Sans MS" pitchFamily="66" charset="0"/>
              </a:rPr>
              <a:t>If you have questions about the requirements after you get started, do Tip #1 again, then talk to your Division AP contact. He/she will be able to decide if what you have planned will meet the requirements. </a:t>
            </a:r>
            <a:endParaRPr lang="en-US" dirty="0">
              <a:solidFill>
                <a:schemeClr val="tx2">
                  <a:lumMod val="75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01162.jpg"/>
          <p:cNvPicPr>
            <a:picLocks noChangeAspect="1"/>
          </p:cNvPicPr>
          <p:nvPr/>
        </p:nvPicPr>
        <p:blipFill>
          <a:blip r:embed="rId3" cstate="print"/>
          <a:stretch>
            <a:fillRect/>
          </a:stretch>
        </p:blipFill>
        <p:spPr>
          <a:xfrm>
            <a:off x="2133600" y="1600200"/>
            <a:ext cx="4876800" cy="36576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baseline="0" dirty="0" smtClean="0">
                <a:latin typeface="Comic Sans MS" pitchFamily="66" charset="0"/>
              </a:rPr>
              <a:t>Ten Tips Plus One</a:t>
            </a:r>
          </a:p>
        </p:txBody>
      </p:sp>
      <p:sp>
        <p:nvSpPr>
          <p:cNvPr id="3" name="Text Placeholder 2"/>
          <p:cNvSpPr>
            <a:spLocks noGrp="1"/>
          </p:cNvSpPr>
          <p:nvPr>
            <p:ph type="body" idx="1"/>
          </p:nvPr>
        </p:nvSpPr>
        <p:spPr/>
        <p:txBody>
          <a:bodyPr/>
          <a:lstStyle/>
          <a:p>
            <a:r>
              <a:rPr lang="en-US" dirty="0" smtClean="0">
                <a:latin typeface="Comic Sans MS" pitchFamily="66" charset="0"/>
              </a:rPr>
              <a:t>If your Division AP contact can’t answer your question, then the TWO of you, together, should contact your Region AP Chair and see if you can get clarification. </a:t>
            </a:r>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baseline="0" dirty="0" smtClean="0">
                <a:solidFill>
                  <a:schemeClr val="tx2">
                    <a:lumMod val="75000"/>
                  </a:schemeClr>
                </a:solidFill>
                <a:latin typeface="Comic Sans MS" pitchFamily="66" charset="0"/>
              </a:rPr>
              <a:t>Ten Tips Plus One</a:t>
            </a:r>
          </a:p>
        </p:txBody>
      </p:sp>
      <p:sp>
        <p:nvSpPr>
          <p:cNvPr id="3" name="Text Placeholder 2"/>
          <p:cNvSpPr>
            <a:spLocks noGrp="1"/>
          </p:cNvSpPr>
          <p:nvPr>
            <p:ph type="body" idx="1"/>
          </p:nvPr>
        </p:nvSpPr>
        <p:spPr/>
        <p:txBody>
          <a:bodyPr/>
          <a:lstStyle/>
          <a:p>
            <a:r>
              <a:rPr lang="en-US" dirty="0" smtClean="0">
                <a:solidFill>
                  <a:schemeClr val="tx2">
                    <a:lumMod val="75000"/>
                  </a:schemeClr>
                </a:solidFill>
                <a:latin typeface="Comic Sans MS" pitchFamily="66" charset="0"/>
              </a:rPr>
              <a:t>If you asked me (Fred Bock) your question, the first things I’d ask are (a) did you read all the requirements and (b) what did your Division AP contact tell you when you asked him that question?</a:t>
            </a:r>
            <a:endParaRPr lang="en-US" dirty="0">
              <a:solidFill>
                <a:schemeClr val="tx2">
                  <a:lumMod val="75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baseline="0" dirty="0" smtClean="0">
                <a:solidFill>
                  <a:schemeClr val="tx2">
                    <a:lumMod val="75000"/>
                  </a:schemeClr>
                </a:solidFill>
                <a:latin typeface="Comic Sans MS" pitchFamily="66" charset="0"/>
              </a:rPr>
              <a:t>Ten Tips Plus One</a:t>
            </a:r>
          </a:p>
        </p:txBody>
      </p:sp>
      <p:sp>
        <p:nvSpPr>
          <p:cNvPr id="3" name="Text Placeholder 2"/>
          <p:cNvSpPr>
            <a:spLocks noGrp="1"/>
          </p:cNvSpPr>
          <p:nvPr>
            <p:ph type="body" idx="1"/>
          </p:nvPr>
        </p:nvSpPr>
        <p:spPr/>
        <p:txBody>
          <a:bodyPr/>
          <a:lstStyle/>
          <a:p>
            <a:r>
              <a:rPr lang="en-US" dirty="0" smtClean="0">
                <a:solidFill>
                  <a:schemeClr val="tx2">
                    <a:lumMod val="75000"/>
                  </a:schemeClr>
                </a:solidFill>
                <a:latin typeface="Comic Sans MS" pitchFamily="66" charset="0"/>
              </a:rPr>
              <a:t>If you regard the AP as an educational experience, then the best method to get models assessed and learn more is by “home judging” followed by Division meeting, Region convention, AP assessment, and Region contest judging.</a:t>
            </a:r>
            <a:endParaRPr lang="en-US" dirty="0">
              <a:solidFill>
                <a:schemeClr val="tx2">
                  <a:lumMod val="75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aseline="0" dirty="0" smtClean="0">
                <a:solidFill>
                  <a:schemeClr val="tx2">
                    <a:lumMod val="75000"/>
                  </a:schemeClr>
                </a:solidFill>
                <a:latin typeface="Comic Sans MS" pitchFamily="66" charset="0"/>
              </a:rPr>
              <a:t>Ten Tips Plus One</a:t>
            </a:r>
          </a:p>
        </p:txBody>
      </p:sp>
      <p:sp>
        <p:nvSpPr>
          <p:cNvPr id="3" name="Text Placeholder 2"/>
          <p:cNvSpPr>
            <a:spLocks noGrp="1"/>
          </p:cNvSpPr>
          <p:nvPr>
            <p:ph type="body" idx="1"/>
          </p:nvPr>
        </p:nvSpPr>
        <p:spPr/>
        <p:txBody>
          <a:bodyPr/>
          <a:lstStyle/>
          <a:p>
            <a:r>
              <a:rPr lang="en-US" sz="3200" dirty="0" smtClean="0">
                <a:solidFill>
                  <a:schemeClr val="tx2">
                    <a:lumMod val="75000"/>
                  </a:schemeClr>
                </a:solidFill>
                <a:latin typeface="Comic Sans MS" pitchFamily="66" charset="0"/>
              </a:rPr>
              <a:t>Locomotive and rolling stock models for AP assessment have to be “operational”, (See the Requirements). Contest models DO NOT have to be operational. Check with your Division AP contact for his definition of “operational”. In some cases, some detail (underbody) may have to be modified or omitted for the model to be “operational”. </a:t>
            </a:r>
            <a:endParaRPr lang="en-US" sz="3200" dirty="0">
              <a:solidFill>
                <a:schemeClr val="tx2">
                  <a:lumMod val="75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aseline="0" dirty="0" smtClean="0">
                <a:solidFill>
                  <a:schemeClr val="tx2">
                    <a:lumMod val="75000"/>
                  </a:schemeClr>
                </a:solidFill>
                <a:latin typeface="Comic Sans MS" pitchFamily="66" charset="0"/>
              </a:rPr>
              <a:t>Ten Tips Plus One</a:t>
            </a:r>
          </a:p>
        </p:txBody>
      </p:sp>
      <p:sp>
        <p:nvSpPr>
          <p:cNvPr id="3" name="Text Placeholder 2"/>
          <p:cNvSpPr>
            <a:spLocks noGrp="1"/>
          </p:cNvSpPr>
          <p:nvPr>
            <p:ph type="body" idx="1"/>
          </p:nvPr>
        </p:nvSpPr>
        <p:spPr/>
        <p:txBody>
          <a:bodyPr/>
          <a:lstStyle/>
          <a:p>
            <a:r>
              <a:rPr lang="en-US" sz="3200" dirty="0" smtClean="0">
                <a:solidFill>
                  <a:schemeClr val="tx2">
                    <a:lumMod val="75000"/>
                  </a:schemeClr>
                </a:solidFill>
                <a:latin typeface="Comic Sans MS" pitchFamily="66" charset="0"/>
              </a:rPr>
              <a:t>Look for opportunities to use work done on one certificate to be applicable to others. For example: Civil Engineer, Electrical Engineer and Chief</a:t>
            </a:r>
            <a:r>
              <a:rPr lang="en-US" sz="3200" baseline="0" dirty="0" smtClean="0">
                <a:solidFill>
                  <a:schemeClr val="tx2">
                    <a:lumMod val="75000"/>
                  </a:schemeClr>
                </a:solidFill>
                <a:latin typeface="Comic Sans MS" pitchFamily="66" charset="0"/>
              </a:rPr>
              <a:t> Dispatcher all require a diagram of the layout track plan.</a:t>
            </a:r>
            <a:endParaRPr lang="en-US" sz="3200" dirty="0">
              <a:solidFill>
                <a:schemeClr val="tx2">
                  <a:lumMod val="75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aseline="0" dirty="0" smtClean="0">
                <a:solidFill>
                  <a:schemeClr val="tx2">
                    <a:lumMod val="75000"/>
                  </a:schemeClr>
                </a:solidFill>
                <a:latin typeface="Comic Sans MS" pitchFamily="66" charset="0"/>
              </a:rPr>
              <a:t>Ten Tips Plus One</a:t>
            </a:r>
          </a:p>
        </p:txBody>
      </p:sp>
      <p:sp>
        <p:nvSpPr>
          <p:cNvPr id="3" name="Text Placeholder 2"/>
          <p:cNvSpPr>
            <a:spLocks noGrp="1"/>
          </p:cNvSpPr>
          <p:nvPr>
            <p:ph type="body" idx="1"/>
          </p:nvPr>
        </p:nvSpPr>
        <p:spPr/>
        <p:txBody>
          <a:bodyPr/>
          <a:lstStyle/>
          <a:p>
            <a:r>
              <a:rPr lang="en-US" sz="3200" dirty="0" smtClean="0">
                <a:solidFill>
                  <a:schemeClr val="tx2">
                    <a:lumMod val="75000"/>
                  </a:schemeClr>
                </a:solidFill>
                <a:latin typeface="Comic Sans MS" pitchFamily="66" charset="0"/>
              </a:rPr>
              <a:t>Fill out the “paperwork” as you go along; don’t put it off until you’re all done</a:t>
            </a:r>
            <a:r>
              <a:rPr lang="en-US" sz="3200" dirty="0" smtClean="0">
                <a:latin typeface="Comic Sans MS" pitchFamily="66" charset="0"/>
              </a:rPr>
              <a:t>.</a:t>
            </a:r>
            <a:endParaRPr lang="en-US" sz="3200" dirty="0">
              <a:latin typeface="Comic Sans MS" pitchFamily="66"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aseline="0" dirty="0" smtClean="0">
                <a:solidFill>
                  <a:schemeClr val="tx2">
                    <a:lumMod val="75000"/>
                  </a:schemeClr>
                </a:solidFill>
                <a:latin typeface="Comic Sans MS" pitchFamily="66" charset="0"/>
              </a:rPr>
              <a:t>Resources</a:t>
            </a:r>
          </a:p>
        </p:txBody>
      </p:sp>
      <p:sp>
        <p:nvSpPr>
          <p:cNvPr id="3" name="Text Placeholder 2"/>
          <p:cNvSpPr>
            <a:spLocks noGrp="1"/>
          </p:cNvSpPr>
          <p:nvPr>
            <p:ph type="body" idx="1"/>
          </p:nvPr>
        </p:nvSpPr>
        <p:spPr/>
        <p:txBody>
          <a:bodyPr>
            <a:normAutofit fontScale="92500" lnSpcReduction="20000"/>
          </a:bodyPr>
          <a:lstStyle/>
          <a:p>
            <a:r>
              <a:rPr lang="en-US" sz="3800" dirty="0" smtClean="0">
                <a:solidFill>
                  <a:schemeClr val="tx2">
                    <a:lumMod val="75000"/>
                  </a:schemeClr>
                </a:solidFill>
                <a:latin typeface="Comic Sans MS" pitchFamily="66" charset="0"/>
              </a:rPr>
              <a:t>Judges</a:t>
            </a:r>
          </a:p>
          <a:p>
            <a:r>
              <a:rPr lang="en-US" sz="3800" dirty="0" smtClean="0">
                <a:solidFill>
                  <a:schemeClr val="tx2">
                    <a:lumMod val="75000"/>
                  </a:schemeClr>
                </a:solidFill>
                <a:latin typeface="Comic Sans MS" pitchFamily="66" charset="0"/>
              </a:rPr>
              <a:t>NMRA Scale Rails article series 2008. Found at </a:t>
            </a:r>
            <a:r>
              <a:rPr lang="en-US" dirty="0" smtClean="0">
                <a:hlinkClick r:id="rId3"/>
              </a:rPr>
              <a:t>http://nmra.org/education/achievement/midx.org</a:t>
            </a:r>
            <a:endParaRPr lang="en-US" dirty="0" smtClean="0"/>
          </a:p>
          <a:p>
            <a:r>
              <a:rPr lang="en-US" dirty="0" smtClean="0">
                <a:solidFill>
                  <a:schemeClr val="tx2">
                    <a:lumMod val="75000"/>
                  </a:schemeClr>
                </a:solidFill>
              </a:rPr>
              <a:t>NMRA Regional/Chapter AP officials Northeastern Division – </a:t>
            </a:r>
            <a:r>
              <a:rPr lang="en-US" dirty="0" smtClean="0">
                <a:solidFill>
                  <a:schemeClr val="tx2">
                    <a:lumMod val="75000"/>
                  </a:schemeClr>
                </a:solidFill>
              </a:rPr>
              <a:t>William (Bill) Brown 	   </a:t>
            </a:r>
            <a:r>
              <a:rPr lang="en-US" u="sng" dirty="0" err="1" smtClean="0">
                <a:solidFill>
                  <a:schemeClr val="accent1">
                    <a:lumMod val="75000"/>
                  </a:schemeClr>
                </a:solidFill>
              </a:rPr>
              <a:t>larcproducts</a:t>
            </a:r>
            <a:r>
              <a:rPr lang="en-US" u="sng" dirty="0" smtClean="0">
                <a:solidFill>
                  <a:schemeClr val="accent1">
                    <a:lumMod val="75000"/>
                  </a:schemeClr>
                </a:solidFill>
              </a:rPr>
              <a:t>@ yahoo.com</a:t>
            </a:r>
            <a:endParaRPr lang="en-US" u="sng" dirty="0" smtClean="0">
              <a:solidFill>
                <a:schemeClr val="accent1">
                  <a:lumMod val="75000"/>
                </a:schemeClr>
              </a:solidFill>
            </a:endParaRPr>
          </a:p>
          <a:p>
            <a:r>
              <a:rPr lang="en-US" dirty="0" smtClean="0">
                <a:solidFill>
                  <a:schemeClr val="tx2">
                    <a:lumMod val="75000"/>
                  </a:schemeClr>
                </a:solidFill>
              </a:rPr>
              <a:t>Hub Division – Don </a:t>
            </a:r>
            <a:r>
              <a:rPr lang="en-US" dirty="0" err="1" smtClean="0">
                <a:solidFill>
                  <a:schemeClr val="tx2">
                    <a:lumMod val="75000"/>
                  </a:schemeClr>
                </a:solidFill>
              </a:rPr>
              <a:t>Howd</a:t>
            </a:r>
            <a:r>
              <a:rPr lang="en-US" dirty="0" smtClean="0">
                <a:solidFill>
                  <a:schemeClr val="tx2">
                    <a:lumMod val="75000"/>
                  </a:schemeClr>
                </a:solidFill>
              </a:rPr>
              <a:t> </a:t>
            </a:r>
            <a:r>
              <a:rPr lang="en-US" dirty="0" smtClean="0">
                <a:hlinkClick r:id="rId4"/>
              </a:rPr>
              <a:t>hub.ap.chair@hubdiv.org</a:t>
            </a:r>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aseline="0" dirty="0" smtClean="0">
                <a:solidFill>
                  <a:schemeClr val="tx2">
                    <a:lumMod val="75000"/>
                  </a:schemeClr>
                </a:solidFill>
                <a:latin typeface="Comic Sans MS" pitchFamily="66" charset="0"/>
              </a:rPr>
              <a:t>Resources</a:t>
            </a:r>
          </a:p>
        </p:txBody>
      </p:sp>
      <p:sp>
        <p:nvSpPr>
          <p:cNvPr id="3" name="Text Placeholder 2"/>
          <p:cNvSpPr>
            <a:spLocks noGrp="1"/>
          </p:cNvSpPr>
          <p:nvPr>
            <p:ph type="body" idx="1"/>
          </p:nvPr>
        </p:nvSpPr>
        <p:spPr/>
        <p:txBody>
          <a:bodyPr>
            <a:normAutofit lnSpcReduction="10000"/>
          </a:bodyPr>
          <a:lstStyle/>
          <a:p>
            <a:r>
              <a:rPr lang="en-US" dirty="0" err="1" smtClean="0">
                <a:solidFill>
                  <a:schemeClr val="tx2">
                    <a:lumMod val="75000"/>
                  </a:schemeClr>
                </a:solidFill>
                <a:latin typeface="Comic Sans MS" pitchFamily="66" charset="0"/>
              </a:rPr>
              <a:t>Kalmbach</a:t>
            </a:r>
            <a:r>
              <a:rPr lang="en-US" dirty="0" smtClean="0">
                <a:solidFill>
                  <a:schemeClr val="tx2">
                    <a:lumMod val="75000"/>
                  </a:schemeClr>
                </a:solidFill>
                <a:latin typeface="Comic Sans MS" pitchFamily="66" charset="0"/>
              </a:rPr>
              <a:t> Library</a:t>
            </a:r>
          </a:p>
          <a:p>
            <a:r>
              <a:rPr lang="en-US" dirty="0" smtClean="0">
                <a:solidFill>
                  <a:schemeClr val="tx2">
                    <a:lumMod val="75000"/>
                  </a:schemeClr>
                </a:solidFill>
                <a:latin typeface="Comic Sans MS" pitchFamily="66" charset="0"/>
              </a:rPr>
              <a:t>Railroad Historical Societies</a:t>
            </a:r>
          </a:p>
          <a:p>
            <a:r>
              <a:rPr lang="en-US" dirty="0" smtClean="0">
                <a:solidFill>
                  <a:schemeClr val="tx2">
                    <a:lumMod val="75000"/>
                  </a:schemeClr>
                </a:solidFill>
                <a:latin typeface="Comic Sans MS" pitchFamily="66" charset="0"/>
              </a:rPr>
              <a:t>Historical Societies</a:t>
            </a:r>
          </a:p>
          <a:p>
            <a:r>
              <a:rPr lang="en-US" dirty="0" smtClean="0">
                <a:solidFill>
                  <a:schemeClr val="tx2">
                    <a:lumMod val="75000"/>
                  </a:schemeClr>
                </a:solidFill>
                <a:latin typeface="Comic Sans MS" pitchFamily="66" charset="0"/>
              </a:rPr>
              <a:t>Internet</a:t>
            </a:r>
          </a:p>
          <a:p>
            <a:r>
              <a:rPr lang="en-US" dirty="0" smtClean="0">
                <a:solidFill>
                  <a:schemeClr val="tx2">
                    <a:lumMod val="75000"/>
                  </a:schemeClr>
                </a:solidFill>
                <a:latin typeface="Comic Sans MS" pitchFamily="66" charset="0"/>
              </a:rPr>
              <a:t>State archives</a:t>
            </a:r>
          </a:p>
          <a:p>
            <a:r>
              <a:rPr lang="en-US" dirty="0" smtClean="0">
                <a:solidFill>
                  <a:schemeClr val="tx2">
                    <a:lumMod val="75000"/>
                  </a:schemeClr>
                </a:solidFill>
                <a:latin typeface="Comic Sans MS" pitchFamily="66" charset="0"/>
              </a:rPr>
              <a:t>Architectural websites</a:t>
            </a:r>
          </a:p>
          <a:p>
            <a:r>
              <a:rPr lang="en-US" dirty="0" smtClean="0">
                <a:solidFill>
                  <a:schemeClr val="tx2">
                    <a:lumMod val="75000"/>
                  </a:schemeClr>
                </a:solidFill>
                <a:latin typeface="Comic Sans MS" pitchFamily="66" charset="0"/>
              </a:rPr>
              <a:t>Prototypes – even  if they are not yours</a:t>
            </a:r>
          </a:p>
          <a:p>
            <a:r>
              <a:rPr lang="en-US" dirty="0" smtClean="0">
                <a:solidFill>
                  <a:schemeClr val="tx2">
                    <a:lumMod val="75000"/>
                  </a:schemeClr>
                </a:solidFill>
                <a:latin typeface="Comic Sans MS" pitchFamily="66" charset="0"/>
              </a:rPr>
              <a:t>Mk 1 Mod A eyeball</a:t>
            </a:r>
          </a:p>
          <a:p>
            <a:endParaRPr lang="en-US" dirty="0">
              <a:solidFill>
                <a:schemeClr val="tx2">
                  <a:lumMod val="75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Resources</a:t>
            </a:r>
            <a:endParaRPr lang="en-US" dirty="0">
              <a:latin typeface="Comic Sans MS" pitchFamily="66" charset="0"/>
            </a:endParaRPr>
          </a:p>
        </p:txBody>
      </p:sp>
      <p:sp>
        <p:nvSpPr>
          <p:cNvPr id="3" name="Text Placeholder 2"/>
          <p:cNvSpPr>
            <a:spLocks noGrp="1"/>
          </p:cNvSpPr>
          <p:nvPr>
            <p:ph type="body" idx="1"/>
          </p:nvPr>
        </p:nvSpPr>
        <p:spPr/>
        <p:txBody>
          <a:bodyPr/>
          <a:lstStyle/>
          <a:p>
            <a:r>
              <a:rPr lang="en-US" dirty="0" smtClean="0">
                <a:latin typeface="Comic Sans MS" pitchFamily="66" charset="0"/>
              </a:rPr>
              <a:t>Judging Guidelines for Motive Power, Structures and Cars</a:t>
            </a:r>
          </a:p>
          <a:p>
            <a:r>
              <a:rPr lang="en-US" dirty="0" smtClean="0">
                <a:latin typeface="Comic Sans MS" pitchFamily="66" charset="0"/>
              </a:rPr>
              <a:t>On NMRA website under Achievement Program/General Forms</a:t>
            </a:r>
          </a:p>
          <a:p>
            <a:r>
              <a:rPr lang="en-US" dirty="0" smtClean="0">
                <a:latin typeface="Comic Sans MS" pitchFamily="66" charset="0"/>
              </a:rPr>
              <a:t>Tells you how your models will be judged</a:t>
            </a:r>
          </a:p>
          <a:p>
            <a:r>
              <a:rPr lang="en-US" dirty="0" smtClean="0">
                <a:latin typeface="Comic Sans MS" pitchFamily="66" charset="0"/>
              </a:rPr>
              <a:t>May help you design or conceptualize projects at the planning stage</a:t>
            </a:r>
          </a:p>
          <a:p>
            <a:pPr lvl="1">
              <a:buNone/>
            </a:pPr>
            <a:endParaRPr lang="en-US" dirty="0" smtClean="0">
              <a:latin typeface="Comic Sans MS" pitchFamily="66" charset="0"/>
            </a:endParaRPr>
          </a:p>
          <a:p>
            <a:pPr lvl="1"/>
            <a:endParaRPr lang="en-US" dirty="0">
              <a:latin typeface="Comic Sans MS" pitchFamily="66"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latin typeface="Comic Sans MS" pitchFamily="66" charset="0"/>
              </a:rPr>
              <a:t>How Do I Do It?</a:t>
            </a:r>
            <a:endParaRPr lang="en-US" dirty="0">
              <a:solidFill>
                <a:schemeClr val="tx2">
                  <a:lumMod val="75000"/>
                </a:schemeClr>
              </a:solidFill>
              <a:latin typeface="Comic Sans MS" pitchFamily="66" charset="0"/>
            </a:endParaRPr>
          </a:p>
        </p:txBody>
      </p:sp>
      <p:sp>
        <p:nvSpPr>
          <p:cNvPr id="3" name="Text Placeholder 2"/>
          <p:cNvSpPr>
            <a:spLocks noGrp="1"/>
          </p:cNvSpPr>
          <p:nvPr>
            <p:ph type="body" idx="1"/>
          </p:nvPr>
        </p:nvSpPr>
        <p:spPr/>
        <p:txBody>
          <a:bodyPr/>
          <a:lstStyle/>
          <a:p>
            <a:r>
              <a:rPr lang="en-US" dirty="0" smtClean="0">
                <a:solidFill>
                  <a:schemeClr val="tx2">
                    <a:lumMod val="75000"/>
                  </a:schemeClr>
                </a:solidFill>
                <a:latin typeface="Comic Sans MS" pitchFamily="66" charset="0"/>
              </a:rPr>
              <a:t>Document (fill out the paperwork) everything you’ve all ready done</a:t>
            </a:r>
          </a:p>
          <a:p>
            <a:r>
              <a:rPr lang="en-US" dirty="0" smtClean="0">
                <a:solidFill>
                  <a:schemeClr val="tx2">
                    <a:lumMod val="75000"/>
                  </a:schemeClr>
                </a:solidFill>
                <a:latin typeface="Comic Sans MS" pitchFamily="66" charset="0"/>
              </a:rPr>
              <a:t>Concentrate on one Certificate at a time vs. shotgun approach</a:t>
            </a:r>
          </a:p>
          <a:p>
            <a:r>
              <a:rPr lang="en-US" dirty="0" smtClean="0">
                <a:solidFill>
                  <a:schemeClr val="tx2">
                    <a:lumMod val="75000"/>
                  </a:schemeClr>
                </a:solidFill>
                <a:latin typeface="Comic Sans MS" pitchFamily="66" charset="0"/>
              </a:rPr>
              <a:t>DON’T GET BORED</a:t>
            </a:r>
          </a:p>
          <a:p>
            <a:r>
              <a:rPr lang="en-US" dirty="0" smtClean="0">
                <a:solidFill>
                  <a:schemeClr val="tx2">
                    <a:lumMod val="75000"/>
                  </a:schemeClr>
                </a:solidFill>
                <a:latin typeface="Comic Sans MS" pitchFamily="66" charset="0"/>
              </a:rPr>
              <a:t>Use the other certificates for  a change of pace</a:t>
            </a:r>
          </a:p>
          <a:p>
            <a:r>
              <a:rPr lang="en-US" dirty="0" smtClean="0">
                <a:solidFill>
                  <a:schemeClr val="tx2">
                    <a:lumMod val="75000"/>
                  </a:schemeClr>
                </a:solidFill>
                <a:latin typeface="Comic Sans MS" pitchFamily="66" charset="0"/>
              </a:rPr>
              <a:t>Do something, but record it</a:t>
            </a:r>
            <a:endParaRPr lang="en-US" dirty="0">
              <a:solidFill>
                <a:schemeClr val="tx2">
                  <a:lumMod val="75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001.jpg"/>
          <p:cNvPicPr>
            <a:picLocks noChangeAspect="1"/>
          </p:cNvPicPr>
          <p:nvPr/>
        </p:nvPicPr>
        <p:blipFill>
          <a:blip r:embed="rId3" cstate="print"/>
          <a:stretch>
            <a:fillRect/>
          </a:stretch>
        </p:blipFill>
        <p:spPr>
          <a:xfrm>
            <a:off x="1981200" y="0"/>
            <a:ext cx="5143500" cy="68580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latin typeface="Comic Sans MS" pitchFamily="66" charset="0"/>
              </a:rPr>
              <a:t>How Do I Do It?</a:t>
            </a:r>
            <a:endParaRPr lang="en-US" dirty="0">
              <a:solidFill>
                <a:schemeClr val="tx2">
                  <a:lumMod val="75000"/>
                </a:schemeClr>
              </a:solidFill>
              <a:latin typeface="Comic Sans MS" pitchFamily="66" charset="0"/>
            </a:endParaRPr>
          </a:p>
        </p:txBody>
      </p:sp>
      <p:sp>
        <p:nvSpPr>
          <p:cNvPr id="3" name="Text Placeholder 2"/>
          <p:cNvSpPr>
            <a:spLocks noGrp="1"/>
          </p:cNvSpPr>
          <p:nvPr>
            <p:ph type="body" idx="1"/>
          </p:nvPr>
        </p:nvSpPr>
        <p:spPr/>
        <p:txBody>
          <a:bodyPr/>
          <a:lstStyle/>
          <a:p>
            <a:r>
              <a:rPr lang="en-US" dirty="0" smtClean="0">
                <a:solidFill>
                  <a:schemeClr val="tx2">
                    <a:lumMod val="75000"/>
                  </a:schemeClr>
                </a:solidFill>
                <a:latin typeface="Comic Sans MS" pitchFamily="66" charset="0"/>
              </a:rPr>
              <a:t>Do it when you feel like it: don’t when you don’t</a:t>
            </a:r>
          </a:p>
          <a:p>
            <a:r>
              <a:rPr lang="en-US" dirty="0" smtClean="0">
                <a:solidFill>
                  <a:schemeClr val="tx2">
                    <a:lumMod val="75000"/>
                  </a:schemeClr>
                </a:solidFill>
                <a:latin typeface="Comic Sans MS" pitchFamily="66" charset="0"/>
              </a:rPr>
              <a:t>Keep it FUN</a:t>
            </a:r>
          </a:p>
          <a:p>
            <a:r>
              <a:rPr lang="en-US" dirty="0" smtClean="0">
                <a:solidFill>
                  <a:schemeClr val="tx2">
                    <a:lumMod val="75000"/>
                  </a:schemeClr>
                </a:solidFill>
                <a:latin typeface="Comic Sans MS" pitchFamily="66" charset="0"/>
              </a:rPr>
              <a:t>Set goals</a:t>
            </a:r>
          </a:p>
          <a:p>
            <a:r>
              <a:rPr lang="en-US" dirty="0" smtClean="0">
                <a:solidFill>
                  <a:schemeClr val="tx2">
                    <a:lumMod val="75000"/>
                  </a:schemeClr>
                </a:solidFill>
                <a:latin typeface="Comic Sans MS" pitchFamily="66" charset="0"/>
              </a:rPr>
              <a:t>Have fun with it</a:t>
            </a:r>
            <a:endParaRPr lang="en-US" dirty="0">
              <a:solidFill>
                <a:schemeClr val="tx2">
                  <a:lumMod val="75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Recordkeeping</a:t>
            </a:r>
            <a:endParaRPr lang="en-US" dirty="0">
              <a:latin typeface="Comic Sans MS" pitchFamily="66" charset="0"/>
            </a:endParaRPr>
          </a:p>
        </p:txBody>
      </p:sp>
      <p:sp>
        <p:nvSpPr>
          <p:cNvPr id="3" name="Text Placeholder 2"/>
          <p:cNvSpPr>
            <a:spLocks noGrp="1"/>
          </p:cNvSpPr>
          <p:nvPr>
            <p:ph type="body" idx="1"/>
          </p:nvPr>
        </p:nvSpPr>
        <p:spPr/>
        <p:txBody>
          <a:bodyPr/>
          <a:lstStyle/>
          <a:p>
            <a:r>
              <a:rPr lang="en-US" dirty="0" smtClean="0">
                <a:solidFill>
                  <a:schemeClr val="tx2">
                    <a:lumMod val="75000"/>
                  </a:schemeClr>
                </a:solidFill>
                <a:latin typeface="Comic Sans MS" pitchFamily="66" charset="0"/>
              </a:rPr>
              <a:t>Binders</a:t>
            </a:r>
          </a:p>
          <a:p>
            <a:r>
              <a:rPr lang="en-US" dirty="0" smtClean="0">
                <a:solidFill>
                  <a:schemeClr val="tx2">
                    <a:lumMod val="75000"/>
                  </a:schemeClr>
                </a:solidFill>
                <a:latin typeface="Comic Sans MS" pitchFamily="66" charset="0"/>
              </a:rPr>
              <a:t>Spreadsheet</a:t>
            </a:r>
          </a:p>
          <a:p>
            <a:r>
              <a:rPr lang="en-US" dirty="0" smtClean="0">
                <a:solidFill>
                  <a:schemeClr val="tx2">
                    <a:lumMod val="75000"/>
                  </a:schemeClr>
                </a:solidFill>
                <a:latin typeface="Comic Sans MS" pitchFamily="66" charset="0"/>
              </a:rPr>
              <a:t>Signals</a:t>
            </a:r>
          </a:p>
          <a:p>
            <a:pPr algn="ctr"/>
            <a:r>
              <a:rPr lang="en-US" sz="3600" dirty="0" smtClean="0">
                <a:solidFill>
                  <a:srgbClr val="FF0000"/>
                </a:solidFill>
                <a:latin typeface="Comic Sans MS" pitchFamily="66" charset="0"/>
              </a:rPr>
              <a:t>Keep copies of everything</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latin typeface="Comic Sans MS" pitchFamily="66" charset="0"/>
              </a:rPr>
              <a:t>					    Plan Ah</a:t>
            </a:r>
            <a:r>
              <a:rPr lang="en-US" sz="3600" dirty="0" smtClean="0">
                <a:latin typeface="Comic Sans MS" pitchFamily="66" charset="0"/>
              </a:rPr>
              <a:t>e</a:t>
            </a:r>
            <a:r>
              <a:rPr lang="en-US" sz="3200" dirty="0" smtClean="0">
                <a:latin typeface="Comic Sans MS" pitchFamily="66" charset="0"/>
              </a:rPr>
              <a:t>ad</a:t>
            </a:r>
            <a:endParaRPr lang="en-US" sz="3200" dirty="0">
              <a:latin typeface="Comic Sans MS" pitchFamily="66" charset="0"/>
            </a:endParaRPr>
          </a:p>
        </p:txBody>
      </p:sp>
      <p:pic>
        <p:nvPicPr>
          <p:cNvPr id="4" name="Content Placeholder 3" descr="SCAN0000.bmp"/>
          <p:cNvPicPr>
            <a:picLocks noGrp="1" noChangeAspect="1"/>
          </p:cNvPicPr>
          <p:nvPr>
            <p:ph idx="1"/>
          </p:nvPr>
        </p:nvPicPr>
        <p:blipFill>
          <a:blip r:embed="rId2" cstate="print"/>
          <a:stretch>
            <a:fillRect/>
          </a:stretch>
        </p:blipFill>
        <p:spPr>
          <a:xfrm>
            <a:off x="1447800" y="1295400"/>
            <a:ext cx="6553200" cy="70866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nvGraphicFramePr>
        <p:xfrm>
          <a:off x="1524000" y="280988"/>
          <a:ext cx="6096000" cy="6296025"/>
        </p:xfrm>
        <a:graphic>
          <a:graphicData uri="http://schemas.openxmlformats.org/presentationml/2006/ole">
            <p:oleObj spid="_x0000_s2050" name="Document" r:id="rId3" imgW="6095861" imgH="6296372" progId="Word.Document.12">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aseline="0" dirty="0" smtClean="0">
                <a:solidFill>
                  <a:schemeClr val="tx2">
                    <a:lumMod val="75000"/>
                  </a:schemeClr>
                </a:solidFill>
                <a:latin typeface="Comic Sans MS" pitchFamily="66" charset="0"/>
              </a:rPr>
              <a:t>Acknowledgements</a:t>
            </a:r>
          </a:p>
        </p:txBody>
      </p:sp>
      <p:sp>
        <p:nvSpPr>
          <p:cNvPr id="3" name="Text Placeholder 2"/>
          <p:cNvSpPr>
            <a:spLocks noGrp="1"/>
          </p:cNvSpPr>
          <p:nvPr>
            <p:ph type="body" idx="1"/>
          </p:nvPr>
        </p:nvSpPr>
        <p:spPr/>
        <p:txBody>
          <a:bodyPr/>
          <a:lstStyle/>
          <a:p>
            <a:r>
              <a:rPr lang="en-US" dirty="0" smtClean="0">
                <a:solidFill>
                  <a:schemeClr val="tx2">
                    <a:lumMod val="75000"/>
                  </a:schemeClr>
                </a:solidFill>
                <a:latin typeface="Comic Sans MS" pitchFamily="66" charset="0"/>
              </a:rPr>
              <a:t>National Model Railroad Association – NMRA</a:t>
            </a:r>
          </a:p>
          <a:p>
            <a:r>
              <a:rPr lang="en-US" dirty="0" smtClean="0">
                <a:solidFill>
                  <a:schemeClr val="tx2">
                    <a:lumMod val="75000"/>
                  </a:schemeClr>
                </a:solidFill>
                <a:latin typeface="Comic Sans MS" pitchFamily="66" charset="0"/>
              </a:rPr>
              <a:t>NMRAAP Yahoo Group</a:t>
            </a:r>
            <a:endParaRPr lang="en-US" dirty="0">
              <a:solidFill>
                <a:schemeClr val="tx2">
                  <a:lumMod val="75000"/>
                </a:schemeClr>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aseline="0" dirty="0" smtClean="0">
                <a:solidFill>
                  <a:schemeClr val="tx2">
                    <a:lumMod val="75000"/>
                  </a:schemeClr>
                </a:solidFill>
                <a:latin typeface="Comic Sans MS" pitchFamily="66" charset="0"/>
              </a:rPr>
              <a:t>Contributors</a:t>
            </a:r>
          </a:p>
        </p:txBody>
      </p:sp>
      <p:sp>
        <p:nvSpPr>
          <p:cNvPr id="3" name="Text Placeholder 2"/>
          <p:cNvSpPr>
            <a:spLocks noGrp="1"/>
          </p:cNvSpPr>
          <p:nvPr>
            <p:ph type="body" idx="1"/>
          </p:nvPr>
        </p:nvSpPr>
        <p:spPr/>
        <p:txBody>
          <a:bodyPr>
            <a:normAutofit fontScale="92500" lnSpcReduction="10000"/>
          </a:bodyPr>
          <a:lstStyle/>
          <a:p>
            <a:r>
              <a:rPr lang="en-US" dirty="0" smtClean="0">
                <a:solidFill>
                  <a:schemeClr val="tx2">
                    <a:lumMod val="75000"/>
                  </a:schemeClr>
                </a:solidFill>
                <a:latin typeface="Comic Sans MS" pitchFamily="66" charset="0"/>
              </a:rPr>
              <a:t>Phil </a:t>
            </a:r>
            <a:r>
              <a:rPr lang="en-US" dirty="0" err="1" smtClean="0">
                <a:solidFill>
                  <a:schemeClr val="tx2">
                    <a:lumMod val="75000"/>
                  </a:schemeClr>
                </a:solidFill>
                <a:latin typeface="Comic Sans MS" pitchFamily="66" charset="0"/>
              </a:rPr>
              <a:t>Bonzon</a:t>
            </a:r>
            <a:r>
              <a:rPr lang="en-US" dirty="0" smtClean="0">
                <a:solidFill>
                  <a:schemeClr val="tx2">
                    <a:lumMod val="75000"/>
                  </a:schemeClr>
                </a:solidFill>
                <a:latin typeface="Comic Sans MS" pitchFamily="66" charset="0"/>
              </a:rPr>
              <a:t>,  MMR 427</a:t>
            </a:r>
          </a:p>
          <a:p>
            <a:r>
              <a:rPr lang="en-US" dirty="0" smtClean="0">
                <a:solidFill>
                  <a:schemeClr val="tx2">
                    <a:lumMod val="75000"/>
                  </a:schemeClr>
                </a:solidFill>
                <a:latin typeface="Comic Sans MS" pitchFamily="66" charset="0"/>
              </a:rPr>
              <a:t>Fred Bock, MMR, Assistant Manager, NMRA Education Department</a:t>
            </a:r>
          </a:p>
          <a:p>
            <a:r>
              <a:rPr lang="en-US" dirty="0" smtClean="0">
                <a:solidFill>
                  <a:schemeClr val="tx2">
                    <a:lumMod val="75000"/>
                  </a:schemeClr>
                </a:solidFill>
                <a:latin typeface="Comic Sans MS" pitchFamily="66" charset="0"/>
              </a:rPr>
              <a:t>Jack </a:t>
            </a:r>
            <a:r>
              <a:rPr lang="en-US" dirty="0" err="1" smtClean="0">
                <a:solidFill>
                  <a:schemeClr val="tx2">
                    <a:lumMod val="75000"/>
                  </a:schemeClr>
                </a:solidFill>
                <a:latin typeface="Comic Sans MS" pitchFamily="66" charset="0"/>
              </a:rPr>
              <a:t>Dziadul</a:t>
            </a:r>
            <a:r>
              <a:rPr lang="en-US" dirty="0" smtClean="0">
                <a:solidFill>
                  <a:schemeClr val="tx2">
                    <a:lumMod val="75000"/>
                  </a:schemeClr>
                </a:solidFill>
                <a:latin typeface="Comic Sans MS" pitchFamily="66" charset="0"/>
              </a:rPr>
              <a:t>, Hub Division</a:t>
            </a:r>
          </a:p>
          <a:p>
            <a:r>
              <a:rPr lang="en-US" dirty="0" smtClean="0">
                <a:solidFill>
                  <a:schemeClr val="tx2">
                    <a:lumMod val="75000"/>
                  </a:schemeClr>
                </a:solidFill>
                <a:latin typeface="Comic Sans MS" pitchFamily="66" charset="0"/>
              </a:rPr>
              <a:t>Pete Watson, MMR</a:t>
            </a:r>
          </a:p>
          <a:p>
            <a:r>
              <a:rPr lang="en-US" dirty="0" smtClean="0">
                <a:solidFill>
                  <a:schemeClr val="tx2">
                    <a:lumMod val="75000"/>
                  </a:schemeClr>
                </a:solidFill>
                <a:latin typeface="Comic Sans MS" pitchFamily="66" charset="0"/>
              </a:rPr>
              <a:t>Dave McPherson, MMR</a:t>
            </a:r>
          </a:p>
          <a:p>
            <a:r>
              <a:rPr lang="en-US" dirty="0" smtClean="0">
                <a:solidFill>
                  <a:schemeClr val="tx2">
                    <a:lumMod val="75000"/>
                  </a:schemeClr>
                </a:solidFill>
                <a:latin typeface="Comic Sans MS" pitchFamily="66" charset="0"/>
              </a:rPr>
              <a:t>Ken </a:t>
            </a:r>
            <a:r>
              <a:rPr lang="en-US" dirty="0" err="1" smtClean="0">
                <a:solidFill>
                  <a:schemeClr val="tx2">
                    <a:lumMod val="75000"/>
                  </a:schemeClr>
                </a:solidFill>
                <a:latin typeface="Comic Sans MS" pitchFamily="66" charset="0"/>
              </a:rPr>
              <a:t>Belovarac</a:t>
            </a:r>
            <a:r>
              <a:rPr lang="en-US" dirty="0" smtClean="0">
                <a:solidFill>
                  <a:schemeClr val="tx2">
                    <a:lumMod val="75000"/>
                  </a:schemeClr>
                </a:solidFill>
                <a:latin typeface="Comic Sans MS" pitchFamily="66" charset="0"/>
              </a:rPr>
              <a:t>, 3/7’s MMR</a:t>
            </a:r>
          </a:p>
          <a:p>
            <a:r>
              <a:rPr lang="en-US" dirty="0" smtClean="0">
                <a:solidFill>
                  <a:schemeClr val="tx2">
                    <a:lumMod val="75000"/>
                  </a:schemeClr>
                </a:solidFill>
                <a:latin typeface="Comic Sans MS" pitchFamily="66" charset="0"/>
              </a:rPr>
              <a:t>Ralph </a:t>
            </a:r>
            <a:r>
              <a:rPr lang="en-US" dirty="0" err="1" smtClean="0">
                <a:solidFill>
                  <a:schemeClr val="tx2">
                    <a:lumMod val="75000"/>
                  </a:schemeClr>
                </a:solidFill>
                <a:latin typeface="Comic Sans MS" pitchFamily="66" charset="0"/>
              </a:rPr>
              <a:t>DeBlasi</a:t>
            </a:r>
            <a:r>
              <a:rPr lang="en-US" dirty="0" smtClean="0">
                <a:solidFill>
                  <a:schemeClr val="tx2">
                    <a:lumMod val="75000"/>
                  </a:schemeClr>
                </a:solidFill>
                <a:latin typeface="Comic Sans MS" pitchFamily="66" charset="0"/>
              </a:rPr>
              <a:t> - on the journey</a:t>
            </a:r>
          </a:p>
          <a:p>
            <a:r>
              <a:rPr lang="en-US" dirty="0" smtClean="0">
                <a:solidFill>
                  <a:schemeClr val="tx2">
                    <a:lumMod val="75000"/>
                  </a:schemeClr>
                </a:solidFill>
                <a:latin typeface="Comic Sans MS" pitchFamily="66" charset="0"/>
              </a:rPr>
              <a:t>Don </a:t>
            </a:r>
            <a:r>
              <a:rPr lang="en-US" smtClean="0">
                <a:solidFill>
                  <a:schemeClr val="tx2">
                    <a:lumMod val="75000"/>
                  </a:schemeClr>
                </a:solidFill>
                <a:latin typeface="Comic Sans MS" pitchFamily="66" charset="0"/>
              </a:rPr>
              <a:t>Howd</a:t>
            </a:r>
            <a:r>
              <a:rPr lang="en-US" dirty="0" smtClean="0">
                <a:solidFill>
                  <a:schemeClr val="tx2">
                    <a:lumMod val="75000"/>
                  </a:schemeClr>
                </a:solidFill>
                <a:latin typeface="Comic Sans MS" pitchFamily="66" charset="0"/>
              </a:rPr>
              <a:t> – Hub Division Chair</a:t>
            </a:r>
            <a:endParaRPr lang="en-US" dirty="0">
              <a:solidFill>
                <a:schemeClr val="tx2">
                  <a:lumMod val="75000"/>
                </a:schemeClr>
              </a:solidFill>
              <a:latin typeface="Comic Sans MS" pitchFamily="66" charset="0"/>
            </a:endParaRPr>
          </a:p>
        </p:txBody>
      </p:sp>
    </p:spTree>
  </p:cSld>
  <p:clrMapOvr>
    <a:masterClrMapping/>
  </p:clrMapOvr>
  <p:transition spd="slow" advClick="0"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latin typeface="Comic Sans MS" pitchFamily="66" charset="0"/>
              </a:rPr>
              <a:t>Contributors</a:t>
            </a:r>
            <a:endParaRPr lang="en-US" dirty="0">
              <a:solidFill>
                <a:schemeClr val="tx2">
                  <a:lumMod val="75000"/>
                </a:schemeClr>
              </a:solidFill>
              <a:latin typeface="Comic Sans MS" pitchFamily="66" charset="0"/>
            </a:endParaRPr>
          </a:p>
        </p:txBody>
      </p:sp>
      <p:sp>
        <p:nvSpPr>
          <p:cNvPr id="3" name="Text Placeholder 2"/>
          <p:cNvSpPr>
            <a:spLocks noGrp="1"/>
          </p:cNvSpPr>
          <p:nvPr>
            <p:ph type="body" idx="1"/>
          </p:nvPr>
        </p:nvSpPr>
        <p:spPr/>
        <p:txBody>
          <a:bodyPr/>
          <a:lstStyle/>
          <a:p>
            <a:r>
              <a:rPr lang="en-US" dirty="0" smtClean="0">
                <a:solidFill>
                  <a:schemeClr val="tx2">
                    <a:lumMod val="75000"/>
                  </a:schemeClr>
                </a:solidFill>
                <a:latin typeface="Comic Sans MS" pitchFamily="66" charset="0"/>
              </a:rPr>
              <a:t>Norm </a:t>
            </a:r>
            <a:r>
              <a:rPr lang="en-US" dirty="0" err="1" smtClean="0">
                <a:solidFill>
                  <a:schemeClr val="tx2">
                    <a:lumMod val="75000"/>
                  </a:schemeClr>
                </a:solidFill>
                <a:latin typeface="Comic Sans MS" pitchFamily="66" charset="0"/>
              </a:rPr>
              <a:t>Frowley</a:t>
            </a:r>
            <a:r>
              <a:rPr lang="en-US" dirty="0" smtClean="0">
                <a:solidFill>
                  <a:schemeClr val="tx2">
                    <a:lumMod val="75000"/>
                  </a:schemeClr>
                </a:solidFill>
                <a:latin typeface="Comic Sans MS" pitchFamily="66" charset="0"/>
              </a:rPr>
              <a:t>, MMR</a:t>
            </a:r>
          </a:p>
          <a:p>
            <a:r>
              <a:rPr lang="en-US" dirty="0" smtClean="0">
                <a:solidFill>
                  <a:schemeClr val="tx2">
                    <a:lumMod val="75000"/>
                  </a:schemeClr>
                </a:solidFill>
                <a:latin typeface="Comic Sans MS" pitchFamily="66" charset="0"/>
              </a:rPr>
              <a:t>Bob Hamm, MMR</a:t>
            </a:r>
            <a:endParaRPr lang="en-US" dirty="0">
              <a:solidFill>
                <a:schemeClr val="tx2">
                  <a:lumMod val="75000"/>
                </a:schemeClr>
              </a:solidFill>
              <a:latin typeface="Comic Sans MS" pitchFamily="66" charset="0"/>
            </a:endParaRPr>
          </a:p>
        </p:txBody>
      </p:sp>
    </p:spTree>
  </p:cSld>
  <p:clrMapOvr>
    <a:masterClrMapping/>
  </p:clrMapOvr>
  <p:transition spd="slow" advClick="0"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381000"/>
            <a:ext cx="8229600" cy="5486400"/>
          </a:xfrm>
        </p:spPr>
        <p:txBody>
          <a:bodyPr>
            <a:normAutofit/>
          </a:bodyPr>
          <a:lstStyle/>
          <a:p>
            <a:r>
              <a:rPr lang="en-US" sz="4900" dirty="0" smtClean="0">
                <a:solidFill>
                  <a:schemeClr val="tx2">
                    <a:lumMod val="75000"/>
                  </a:schemeClr>
                </a:solidFill>
                <a:latin typeface="Comic Sans MS" pitchFamily="66" charset="0"/>
              </a:rPr>
              <a:t>Not an ad for shoes……..</a:t>
            </a:r>
            <a:r>
              <a:rPr lang="en-US" sz="4900" dirty="0" smtClean="0"/>
              <a:t/>
            </a:r>
            <a:br>
              <a:rPr lang="en-US" sz="4900" dirty="0" smtClean="0"/>
            </a:br>
            <a:r>
              <a:rPr lang="en-US" sz="4900" dirty="0" smtClean="0"/>
              <a:t/>
            </a:r>
            <a:br>
              <a:rPr lang="en-US" sz="4900" dirty="0" smtClean="0"/>
            </a:br>
            <a:r>
              <a:rPr lang="en-US" dirty="0" smtClean="0"/>
              <a:t/>
            </a:r>
            <a:br>
              <a:rPr lang="en-US" dirty="0" smtClean="0"/>
            </a:br>
            <a:endParaRPr lang="en-US" b="1" dirty="0">
              <a:solidFill>
                <a:srgbClr val="FF000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0-#ppt_w/2"/>
                                          </p:val>
                                        </p:tav>
                                        <p:tav tm="100000">
                                          <p:val>
                                            <p:strVal val="#ppt_x"/>
                                          </p:val>
                                        </p:tav>
                                      </p:tavLst>
                                    </p:anim>
                                    <p:anim calcmode="lin" valueType="num">
                                      <p:cBhvr additive="base">
                                        <p:cTn id="8" dur="3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5059362"/>
          </a:xfrm>
        </p:spPr>
        <p:txBody>
          <a:bodyPr>
            <a:normAutofit/>
          </a:bodyPr>
          <a:lstStyle/>
          <a:p>
            <a:r>
              <a:rPr lang="en-US" sz="8800" dirty="0" smtClean="0">
                <a:solidFill>
                  <a:srgbClr val="FF0000"/>
                </a:solidFill>
                <a:latin typeface="Comic Sans MS" pitchFamily="66" charset="0"/>
              </a:rPr>
              <a:t>JUST DO</a:t>
            </a:r>
            <a:r>
              <a:rPr lang="en-US" sz="8800" baseline="0" dirty="0" smtClean="0">
                <a:solidFill>
                  <a:srgbClr val="FF0000"/>
                </a:solidFill>
                <a:latin typeface="Comic Sans MS" pitchFamily="66" charset="0"/>
              </a:rPr>
              <a:t> IT!</a:t>
            </a:r>
            <a:endParaRPr lang="en-US" sz="8800" dirty="0">
              <a:solidFill>
                <a:srgbClr val="FF000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aseline="0" dirty="0" smtClean="0">
                <a:solidFill>
                  <a:schemeClr val="tx2">
                    <a:lumMod val="75000"/>
                  </a:schemeClr>
                </a:solidFill>
                <a:latin typeface="Comic Sans MS" pitchFamily="66" charset="0"/>
              </a:rPr>
              <a:t>Why</a:t>
            </a:r>
          </a:p>
        </p:txBody>
      </p:sp>
      <p:sp>
        <p:nvSpPr>
          <p:cNvPr id="3" name="Text Placeholder 2"/>
          <p:cNvSpPr>
            <a:spLocks noGrp="1"/>
          </p:cNvSpPr>
          <p:nvPr>
            <p:ph type="body" idx="1"/>
          </p:nvPr>
        </p:nvSpPr>
        <p:spPr/>
        <p:txBody>
          <a:bodyPr/>
          <a:lstStyle/>
          <a:p>
            <a:r>
              <a:rPr lang="en-US" dirty="0" smtClean="0">
                <a:solidFill>
                  <a:schemeClr val="tx2">
                    <a:lumMod val="75000"/>
                  </a:schemeClr>
                </a:solidFill>
                <a:latin typeface="Comic Sans MS" pitchFamily="66" charset="0"/>
              </a:rPr>
              <a:t>A travel guide to help your journey through the world of model railroading.</a:t>
            </a:r>
          </a:p>
          <a:p>
            <a:r>
              <a:rPr lang="en-US" dirty="0" smtClean="0">
                <a:solidFill>
                  <a:schemeClr val="tx2">
                    <a:lumMod val="75000"/>
                  </a:schemeClr>
                </a:solidFill>
                <a:latin typeface="Comic Sans MS" pitchFamily="66" charset="0"/>
              </a:rPr>
              <a:t>A set of standards</a:t>
            </a:r>
          </a:p>
          <a:p>
            <a:r>
              <a:rPr lang="en-US" dirty="0" smtClean="0">
                <a:solidFill>
                  <a:schemeClr val="tx2">
                    <a:lumMod val="75000"/>
                  </a:schemeClr>
                </a:solidFill>
                <a:latin typeface="Comic Sans MS" pitchFamily="66" charset="0"/>
              </a:rPr>
              <a:t>A source of ideas for projects that can help us learn to learn to become better modelers</a:t>
            </a:r>
          </a:p>
          <a:p>
            <a:endParaRPr lang="en-US" dirty="0">
              <a:solidFill>
                <a:schemeClr val="tx2">
                  <a:lumMod val="75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pitchFamily="66" charset="0"/>
              </a:rPr>
              <a:t>How Is The Achievement Program Different From MMR</a:t>
            </a:r>
            <a:endParaRPr lang="en-US" dirty="0">
              <a:latin typeface="Comic Sans MS" pitchFamily="66" charset="0"/>
            </a:endParaRPr>
          </a:p>
        </p:txBody>
      </p:sp>
      <p:sp>
        <p:nvSpPr>
          <p:cNvPr id="3" name="Text Placeholder 2"/>
          <p:cNvSpPr>
            <a:spLocks noGrp="1"/>
          </p:cNvSpPr>
          <p:nvPr>
            <p:ph type="body" idx="1"/>
          </p:nvPr>
        </p:nvSpPr>
        <p:spPr/>
        <p:txBody>
          <a:bodyPr/>
          <a:lstStyle/>
          <a:p>
            <a:r>
              <a:rPr lang="en-US" dirty="0" smtClean="0">
                <a:latin typeface="Comic Sans MS" pitchFamily="66" charset="0"/>
              </a:rPr>
              <a:t>They are the different</a:t>
            </a:r>
          </a:p>
          <a:p>
            <a:r>
              <a:rPr lang="en-US" dirty="0" smtClean="0">
                <a:latin typeface="Comic Sans MS" pitchFamily="66" charset="0"/>
              </a:rPr>
              <a:t>They are the same</a:t>
            </a:r>
          </a:p>
          <a:p>
            <a:r>
              <a:rPr lang="en-US" dirty="0" smtClean="0">
                <a:latin typeface="Comic Sans MS" pitchFamily="66" charset="0"/>
              </a:rPr>
              <a:t>You can earn Achievement Certificates without ever becoming a Master </a:t>
            </a:r>
            <a:r>
              <a:rPr lang="en-US" smtClean="0">
                <a:latin typeface="Comic Sans MS" pitchFamily="66" charset="0"/>
              </a:rPr>
              <a:t>Model Railroader.</a:t>
            </a:r>
            <a:endParaRPr lang="en-US" dirty="0">
              <a:latin typeface="Comic Sans MS" pitchFamily="66"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nvGraphicFramePr>
        <p:xfrm>
          <a:off x="1951038" y="0"/>
          <a:ext cx="5241925" cy="6858000"/>
        </p:xfrm>
        <a:graphic>
          <a:graphicData uri="http://schemas.openxmlformats.org/presentationml/2006/ole">
            <p:oleObj spid="_x0000_s40962" name="Acrobat Document" r:id="rId4" imgW="5619048" imgH="7354327" progId="AcroExch.Document.7">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aseline="0" dirty="0" smtClean="0">
                <a:solidFill>
                  <a:schemeClr val="tx2">
                    <a:lumMod val="75000"/>
                  </a:schemeClr>
                </a:solidFill>
                <a:latin typeface="Comic Sans MS" pitchFamily="66" charset="0"/>
              </a:rPr>
              <a:t>Numbers</a:t>
            </a:r>
          </a:p>
        </p:txBody>
      </p:sp>
      <p:sp>
        <p:nvSpPr>
          <p:cNvPr id="3" name="Text Placeholder 2"/>
          <p:cNvSpPr>
            <a:spLocks noGrp="1"/>
          </p:cNvSpPr>
          <p:nvPr>
            <p:ph type="body" idx="1"/>
          </p:nvPr>
        </p:nvSpPr>
        <p:spPr/>
        <p:txBody>
          <a:bodyPr/>
          <a:lstStyle/>
          <a:p>
            <a:r>
              <a:rPr lang="en-US" dirty="0" smtClean="0">
                <a:solidFill>
                  <a:schemeClr val="tx2">
                    <a:lumMod val="75000"/>
                  </a:schemeClr>
                </a:solidFill>
                <a:latin typeface="Comic Sans MS" pitchFamily="66" charset="0"/>
              </a:rPr>
              <a:t>As of September 19,2011:</a:t>
            </a:r>
          </a:p>
          <a:p>
            <a:r>
              <a:rPr lang="en-US" dirty="0" smtClean="0">
                <a:solidFill>
                  <a:schemeClr val="tx2">
                    <a:lumMod val="75000"/>
                  </a:schemeClr>
                </a:solidFill>
                <a:latin typeface="Comic Sans MS" pitchFamily="66" charset="0"/>
              </a:rPr>
              <a:t>17,000 NMRA members</a:t>
            </a:r>
          </a:p>
          <a:p>
            <a:r>
              <a:rPr lang="en-US" dirty="0" smtClean="0">
                <a:solidFill>
                  <a:schemeClr val="tx2">
                    <a:lumMod val="75000"/>
                  </a:schemeClr>
                </a:solidFill>
                <a:latin typeface="Comic Sans MS" pitchFamily="66" charset="0"/>
              </a:rPr>
              <a:t>454 Master Model Railroaders</a:t>
            </a:r>
          </a:p>
          <a:p>
            <a:r>
              <a:rPr lang="en-US" dirty="0" smtClean="0">
                <a:solidFill>
                  <a:schemeClr val="tx2">
                    <a:lumMod val="75000"/>
                  </a:schemeClr>
                </a:solidFill>
                <a:latin typeface="Comic Sans MS" pitchFamily="66" charset="0"/>
              </a:rPr>
              <a:t>Completing the MMR program puts you in the Top 2 % of NMRA members</a:t>
            </a:r>
            <a:endParaRPr lang="en-US" dirty="0">
              <a:solidFill>
                <a:schemeClr val="tx2">
                  <a:lumMod val="75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aseline="0" dirty="0" smtClean="0">
                <a:solidFill>
                  <a:schemeClr val="tx2">
                    <a:lumMod val="75000"/>
                  </a:schemeClr>
                </a:solidFill>
                <a:latin typeface="Comic Sans MS" pitchFamily="66" charset="0"/>
              </a:rPr>
              <a:t>Rules</a:t>
            </a:r>
          </a:p>
        </p:txBody>
      </p:sp>
      <p:sp>
        <p:nvSpPr>
          <p:cNvPr id="3" name="Text Placeholder 2"/>
          <p:cNvSpPr>
            <a:spLocks noGrp="1"/>
          </p:cNvSpPr>
          <p:nvPr>
            <p:ph type="body" idx="1"/>
          </p:nvPr>
        </p:nvSpPr>
        <p:spPr/>
        <p:txBody>
          <a:bodyPr/>
          <a:lstStyle/>
          <a:p>
            <a:r>
              <a:rPr lang="en-US" dirty="0" smtClean="0">
                <a:solidFill>
                  <a:schemeClr val="tx2">
                    <a:lumMod val="75000"/>
                  </a:schemeClr>
                </a:solidFill>
                <a:latin typeface="Comic Sans MS" pitchFamily="66" charset="0"/>
              </a:rPr>
              <a:t>Be a current NMRA member</a:t>
            </a:r>
          </a:p>
          <a:p>
            <a:r>
              <a:rPr lang="en-US" dirty="0" smtClean="0">
                <a:solidFill>
                  <a:schemeClr val="tx2">
                    <a:lumMod val="75000"/>
                  </a:schemeClr>
                </a:solidFill>
                <a:latin typeface="Comic Sans MS" pitchFamily="66" charset="0"/>
              </a:rPr>
              <a:t>Complete the requirements for each category</a:t>
            </a:r>
          </a:p>
          <a:p>
            <a:r>
              <a:rPr lang="en-US" dirty="0" smtClean="0">
                <a:solidFill>
                  <a:schemeClr val="tx2">
                    <a:lumMod val="75000"/>
                  </a:schemeClr>
                </a:solidFill>
                <a:latin typeface="Comic Sans MS" pitchFamily="66" charset="0"/>
              </a:rPr>
              <a:t>Request certification on a completed AP Statement of Qualification </a:t>
            </a:r>
            <a:endParaRPr lang="en-US" dirty="0">
              <a:solidFill>
                <a:schemeClr val="tx2">
                  <a:lumMod val="75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baseline="0" dirty="0" smtClean="0">
                <a:solidFill>
                  <a:schemeClr val="tx2">
                    <a:lumMod val="75000"/>
                  </a:schemeClr>
                </a:solidFill>
                <a:latin typeface="Comic Sans MS" pitchFamily="66" charset="0"/>
              </a:rPr>
              <a:t>NMRA website</a:t>
            </a:r>
          </a:p>
        </p:txBody>
      </p:sp>
      <p:sp>
        <p:nvSpPr>
          <p:cNvPr id="3" name="Text Placeholder 2"/>
          <p:cNvSpPr>
            <a:spLocks noGrp="1"/>
          </p:cNvSpPr>
          <p:nvPr>
            <p:ph type="body" idx="1"/>
          </p:nvPr>
        </p:nvSpPr>
        <p:spPr/>
        <p:txBody>
          <a:bodyPr/>
          <a:lstStyle/>
          <a:p>
            <a:r>
              <a:rPr lang="en-US" dirty="0" smtClean="0">
                <a:solidFill>
                  <a:schemeClr val="tx2">
                    <a:lumMod val="75000"/>
                  </a:schemeClr>
                </a:solidFill>
                <a:latin typeface="Comic Sans MS" pitchFamily="66" charset="0"/>
              </a:rPr>
              <a:t>Requirements</a:t>
            </a:r>
          </a:p>
          <a:p>
            <a:r>
              <a:rPr lang="en-US" dirty="0" smtClean="0">
                <a:solidFill>
                  <a:schemeClr val="tx2">
                    <a:lumMod val="75000"/>
                  </a:schemeClr>
                </a:solidFill>
                <a:latin typeface="Comic Sans MS" pitchFamily="66" charset="0"/>
              </a:rPr>
              <a:t>Some requirements overlap: Civil Engineer steps satisfy points needed in Engineer – Electrical and Chief Dispatcher awards</a:t>
            </a:r>
          </a:p>
          <a:p>
            <a:r>
              <a:rPr lang="en-US" dirty="0" smtClean="0">
                <a:solidFill>
                  <a:schemeClr val="tx2">
                    <a:lumMod val="75000"/>
                  </a:schemeClr>
                </a:solidFill>
                <a:latin typeface="Comic Sans MS" pitchFamily="66" charset="0"/>
              </a:rPr>
              <a:t>Statement of Qualifications (SOQ)</a:t>
            </a:r>
          </a:p>
          <a:p>
            <a:r>
              <a:rPr lang="en-US" dirty="0" smtClean="0">
                <a:solidFill>
                  <a:schemeClr val="tx2">
                    <a:lumMod val="75000"/>
                  </a:schemeClr>
                </a:solidFill>
                <a:latin typeface="Comic Sans MS" pitchFamily="66" charset="0"/>
              </a:rPr>
              <a:t>Judging matrixes	</a:t>
            </a:r>
          </a:p>
          <a:p>
            <a:endParaRPr lang="en-US" dirty="0">
              <a:solidFill>
                <a:schemeClr val="tx2">
                  <a:lumMod val="75000"/>
                </a:schemeClr>
              </a:solidFill>
              <a:latin typeface="Comic Sans MS" pitchFamily="66"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1546</TotalTime>
  <Words>2812</Words>
  <Application>Microsoft Office PowerPoint</Application>
  <PresentationFormat>Letter Paper (8.5x11 in)</PresentationFormat>
  <Paragraphs>191</Paragraphs>
  <Slides>38</Slides>
  <Notes>30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38</vt:i4>
      </vt:variant>
    </vt:vector>
  </HeadingPairs>
  <TitlesOfParts>
    <vt:vector size="41" baseType="lpstr">
      <vt:lpstr>Office Theme</vt:lpstr>
      <vt:lpstr>Acrobat Document</vt:lpstr>
      <vt:lpstr>Document</vt:lpstr>
      <vt:lpstr>Along the Way to</vt:lpstr>
      <vt:lpstr>Slide 2</vt:lpstr>
      <vt:lpstr>Slide 3</vt:lpstr>
      <vt:lpstr>Why</vt:lpstr>
      <vt:lpstr>How Is The Achievement Program Different From MMR</vt:lpstr>
      <vt:lpstr>Slide 6</vt:lpstr>
      <vt:lpstr>Numbers</vt:lpstr>
      <vt:lpstr>Rules</vt:lpstr>
      <vt:lpstr>NMRA website</vt:lpstr>
      <vt:lpstr>Requirements</vt:lpstr>
      <vt:lpstr>Achievement Categories</vt:lpstr>
      <vt:lpstr>Railroad Setting</vt:lpstr>
      <vt:lpstr>Railroad Construction and Operation</vt:lpstr>
      <vt:lpstr>Service to the Hobby and the NMRA</vt:lpstr>
      <vt:lpstr>Ten Tips Plus One</vt:lpstr>
      <vt:lpstr>Ten Tips Plus One</vt:lpstr>
      <vt:lpstr>Ten Tips Plus One</vt:lpstr>
      <vt:lpstr>Ten Tips Plus One</vt:lpstr>
      <vt:lpstr>Ten Tips Plus One</vt:lpstr>
      <vt:lpstr>Ten Tips Plus One</vt:lpstr>
      <vt:lpstr>Ten Tips Plus One</vt:lpstr>
      <vt:lpstr>Ten Tips Plus One</vt:lpstr>
      <vt:lpstr>Ten Tips Plus One</vt:lpstr>
      <vt:lpstr>Ten Tips Plus One</vt:lpstr>
      <vt:lpstr>Ten Tips Plus One</vt:lpstr>
      <vt:lpstr>Resources</vt:lpstr>
      <vt:lpstr>Resources</vt:lpstr>
      <vt:lpstr>Resources</vt:lpstr>
      <vt:lpstr>How Do I Do It?</vt:lpstr>
      <vt:lpstr>How Do I Do It?</vt:lpstr>
      <vt:lpstr>Recordkeeping</vt:lpstr>
      <vt:lpstr>         Plan Ahead</vt:lpstr>
      <vt:lpstr>Slide 33</vt:lpstr>
      <vt:lpstr>Acknowledgements</vt:lpstr>
      <vt:lpstr>Contributors</vt:lpstr>
      <vt:lpstr>Contributors</vt:lpstr>
      <vt:lpstr>Not an ad for shoes……..   </vt:lpstr>
      <vt:lpstr>JUST DO IT!</vt:lpstr>
    </vt:vector>
  </TitlesOfParts>
  <Company>Evergreen Financial, LLC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Along the Way to</dc:title>
  <dc:creator>Charles J Stevens Jr</dc:creator>
  <cp:lastModifiedBy>Chip</cp:lastModifiedBy>
  <cp:revision>194</cp:revision>
  <dcterms:created xsi:type="dcterms:W3CDTF">2011-09-17T20:27:51Z</dcterms:created>
  <dcterms:modified xsi:type="dcterms:W3CDTF">2012-03-10T23:34:54Z</dcterms:modified>
</cp:coreProperties>
</file>