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emf" ContentType="image/x-emf"/>
  <Default Extension="mp4" ContentType="video/unknown"/>
  <Default Extension="rels" ContentType="application/vnd.openxmlformats-package.relationships+xml"/>
  <Default Extension="MOV" ContentType="video/unknown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72" r:id="rId5"/>
    <p:sldId id="265" r:id="rId6"/>
    <p:sldId id="269" r:id="rId7"/>
    <p:sldId id="264" r:id="rId8"/>
    <p:sldId id="270" r:id="rId9"/>
    <p:sldId id="271" r:id="rId10"/>
    <p:sldId id="317" r:id="rId11"/>
    <p:sldId id="318" r:id="rId12"/>
    <p:sldId id="268" r:id="rId13"/>
    <p:sldId id="287" r:id="rId14"/>
    <p:sldId id="267" r:id="rId15"/>
    <p:sldId id="286" r:id="rId16"/>
    <p:sldId id="288" r:id="rId17"/>
    <p:sldId id="289" r:id="rId18"/>
    <p:sldId id="291" r:id="rId19"/>
    <p:sldId id="273" r:id="rId20"/>
    <p:sldId id="305" r:id="rId21"/>
    <p:sldId id="285" r:id="rId22"/>
    <p:sldId id="275" r:id="rId23"/>
    <p:sldId id="274" r:id="rId24"/>
    <p:sldId id="310" r:id="rId25"/>
    <p:sldId id="319" r:id="rId26"/>
    <p:sldId id="320" r:id="rId27"/>
    <p:sldId id="276" r:id="rId28"/>
    <p:sldId id="292" r:id="rId29"/>
    <p:sldId id="277" r:id="rId30"/>
    <p:sldId id="293" r:id="rId31"/>
    <p:sldId id="294" r:id="rId32"/>
    <p:sldId id="295" r:id="rId33"/>
    <p:sldId id="296" r:id="rId34"/>
    <p:sldId id="278" r:id="rId35"/>
    <p:sldId id="279" r:id="rId36"/>
    <p:sldId id="300" r:id="rId37"/>
    <p:sldId id="280" r:id="rId38"/>
    <p:sldId id="321" r:id="rId39"/>
    <p:sldId id="340" r:id="rId40"/>
    <p:sldId id="281" r:id="rId41"/>
    <p:sldId id="282" r:id="rId42"/>
    <p:sldId id="298" r:id="rId43"/>
    <p:sldId id="283" r:id="rId44"/>
    <p:sldId id="284" r:id="rId45"/>
    <p:sldId id="297" r:id="rId46"/>
    <p:sldId id="299" r:id="rId47"/>
    <p:sldId id="301" r:id="rId48"/>
    <p:sldId id="306" r:id="rId49"/>
    <p:sldId id="324" r:id="rId50"/>
    <p:sldId id="323" r:id="rId51"/>
    <p:sldId id="302" r:id="rId52"/>
    <p:sldId id="303" r:id="rId53"/>
    <p:sldId id="304" r:id="rId54"/>
    <p:sldId id="307" r:id="rId55"/>
    <p:sldId id="309" r:id="rId56"/>
    <p:sldId id="332" r:id="rId57"/>
    <p:sldId id="326" r:id="rId58"/>
    <p:sldId id="333" r:id="rId59"/>
    <p:sldId id="308" r:id="rId60"/>
    <p:sldId id="336" r:id="rId61"/>
    <p:sldId id="334" r:id="rId62"/>
    <p:sldId id="335" r:id="rId63"/>
    <p:sldId id="311" r:id="rId64"/>
    <p:sldId id="312" r:id="rId65"/>
    <p:sldId id="313" r:id="rId66"/>
    <p:sldId id="331" r:id="rId67"/>
    <p:sldId id="314" r:id="rId68"/>
    <p:sldId id="315" r:id="rId69"/>
    <p:sldId id="338" r:id="rId70"/>
    <p:sldId id="339" r:id="rId71"/>
    <p:sldId id="316" r:id="rId72"/>
    <p:sldId id="328" r:id="rId73"/>
    <p:sldId id="325" r:id="rId74"/>
    <p:sldId id="329" r:id="rId75"/>
    <p:sldId id="330" r:id="rId76"/>
    <p:sldId id="337" r:id="rId7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43" autoAdjust="0"/>
    <p:restoredTop sz="91626" autoAdjust="0"/>
  </p:normalViewPr>
  <p:slideViewPr>
    <p:cSldViewPr snapToGrid="0" snapToObjects="1">
      <p:cViewPr varScale="1">
        <p:scale>
          <a:sx n="140" d="100"/>
          <a:sy n="140" d="100"/>
        </p:scale>
        <p:origin x="-2624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936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viewProps" Target="viewProps.xml"/><Relationship Id="rId81" Type="http://schemas.openxmlformats.org/officeDocument/2006/relationships/theme" Target="theme/theme1.xml"/><Relationship Id="rId82" Type="http://schemas.openxmlformats.org/officeDocument/2006/relationships/tableStyles" Target="tableStyles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printerSettings" Target="printerSettings/printerSettings1.bin"/><Relationship Id="rId79" Type="http://schemas.openxmlformats.org/officeDocument/2006/relationships/presProps" Target="presProps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115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519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17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261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65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979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745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359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555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641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93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82F9D-0CE0-EA46-859D-15FFE60A38A8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CE961-74FE-F546-AC3D-C87309BFA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373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0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9.png"/><Relationship Id="rId1" Type="http://schemas.microsoft.com/office/2007/relationships/media" Target="../media/media3.MOV"/><Relationship Id="rId2" Type="http://schemas.openxmlformats.org/officeDocument/2006/relationships/video" Target="../media/media3.MOV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e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2.png"/><Relationship Id="rId1" Type="http://schemas.microsoft.com/office/2007/relationships/media" Target="../media/media4.MOV"/><Relationship Id="rId2" Type="http://schemas.openxmlformats.org/officeDocument/2006/relationships/video" Target="../media/media4.MOV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3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e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2.png"/><Relationship Id="rId1" Type="http://schemas.microsoft.com/office/2007/relationships/media" Target="../media/media6.MOV"/><Relationship Id="rId2" Type="http://schemas.openxmlformats.org/officeDocument/2006/relationships/video" Target="../media/media6.MOV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3.png"/><Relationship Id="rId1" Type="http://schemas.microsoft.com/office/2007/relationships/media" Target="../media/media7.MOV"/><Relationship Id="rId2" Type="http://schemas.openxmlformats.org/officeDocument/2006/relationships/video" Target="../media/media7.MOV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4.png"/><Relationship Id="rId1" Type="http://schemas.microsoft.com/office/2007/relationships/media" Target="../media/media8.MOV"/><Relationship Id="rId2" Type="http://schemas.openxmlformats.org/officeDocument/2006/relationships/video" Target="../media/media8.MOV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5.png"/><Relationship Id="rId1" Type="http://schemas.microsoft.com/office/2007/relationships/media" Target="../media/media9.MOV"/><Relationship Id="rId2" Type="http://schemas.openxmlformats.org/officeDocument/2006/relationships/video" Target="../media/media9.MOV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em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e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0.png"/><Relationship Id="rId1" Type="http://schemas.microsoft.com/office/2007/relationships/media" Target="../media/media10.MOV"/><Relationship Id="rId2" Type="http://schemas.openxmlformats.org/officeDocument/2006/relationships/video" Target="../media/media10.MOV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1.png"/><Relationship Id="rId1" Type="http://schemas.microsoft.com/office/2007/relationships/media" Target="../media/media11.MOV"/><Relationship Id="rId2" Type="http://schemas.openxmlformats.org/officeDocument/2006/relationships/video" Target="../media/media11.MOV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jp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5.png"/><Relationship Id="rId1" Type="http://schemas.microsoft.com/office/2007/relationships/media" Target="../media/media12.mp4"/><Relationship Id="rId2" Type="http://schemas.openxmlformats.org/officeDocument/2006/relationships/video" Target="../media/media12.mp4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emf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em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8.png"/><Relationship Id="rId1" Type="http://schemas.microsoft.com/office/2007/relationships/media" Target="../media/media13.MOV"/><Relationship Id="rId2" Type="http://schemas.openxmlformats.org/officeDocument/2006/relationships/video" Target="../media/media13.MOV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9.png"/><Relationship Id="rId1" Type="http://schemas.microsoft.com/office/2007/relationships/media" Target="../media/media14.MOV"/><Relationship Id="rId2" Type="http://schemas.openxmlformats.org/officeDocument/2006/relationships/video" Target="../media/media14.MOV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jp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JP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2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3.png"/><Relationship Id="rId1" Type="http://schemas.microsoft.com/office/2007/relationships/media" Target="../media/media15.MOV"/><Relationship Id="rId2" Type="http://schemas.openxmlformats.org/officeDocument/2006/relationships/video" Target="../media/media15.MOV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4.png"/><Relationship Id="rId1" Type="http://schemas.microsoft.com/office/2007/relationships/media" Target="../media/media16.MOV"/><Relationship Id="rId2" Type="http://schemas.openxmlformats.org/officeDocument/2006/relationships/video" Target="../media/media16.MOV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emf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6.gif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Switch Machines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Ken Belovarac</a:t>
            </a:r>
          </a:p>
          <a:p>
            <a:r>
              <a:rPr lang="en-US" dirty="0"/>
              <a:t>O</a:t>
            </a:r>
            <a:r>
              <a:rPr lang="en-US" dirty="0" smtClean="0"/>
              <a:t>ctober 20,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060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Switch Machines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Stall motor</a:t>
            </a:r>
          </a:p>
          <a:p>
            <a:pPr lvl="1"/>
            <a:r>
              <a:rPr lang="en-US" dirty="0" smtClean="0"/>
              <a:t>Tortoise</a:t>
            </a:r>
          </a:p>
          <a:p>
            <a:pPr lvl="1"/>
            <a:r>
              <a:rPr lang="en-US" dirty="0" smtClean="0"/>
              <a:t>Cobalt</a:t>
            </a:r>
          </a:p>
          <a:p>
            <a:pPr lvl="1"/>
            <a:r>
              <a:rPr lang="en-US" dirty="0" err="1" smtClean="0"/>
              <a:t>Switchmaster</a:t>
            </a:r>
            <a:endParaRPr lang="en-US" dirty="0" smtClean="0"/>
          </a:p>
          <a:p>
            <a:pPr lvl="1"/>
            <a:r>
              <a:rPr lang="en-US" dirty="0" smtClean="0"/>
              <a:t>Switch Tender</a:t>
            </a:r>
          </a:p>
          <a:p>
            <a:r>
              <a:rPr lang="en-US" dirty="0" smtClean="0"/>
              <a:t>Servo motor</a:t>
            </a:r>
          </a:p>
          <a:p>
            <a:pPr lvl="1"/>
            <a:r>
              <a:rPr lang="en-US" dirty="0" smtClean="0"/>
              <a:t>ESU</a:t>
            </a:r>
          </a:p>
          <a:p>
            <a:r>
              <a:rPr lang="en-US" dirty="0" smtClean="0"/>
              <a:t>Twin Coil</a:t>
            </a:r>
          </a:p>
          <a:p>
            <a:pPr lvl="1"/>
            <a:r>
              <a:rPr lang="en-US" dirty="0" err="1" smtClean="0"/>
              <a:t>Tenshodo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7248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Switch Machines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Product Description</a:t>
            </a:r>
          </a:p>
          <a:p>
            <a:r>
              <a:rPr lang="en-US" dirty="0" smtClean="0"/>
              <a:t>Installation</a:t>
            </a:r>
          </a:p>
          <a:p>
            <a:r>
              <a:rPr lang="en-US" dirty="0" smtClean="0"/>
              <a:t>Operation</a:t>
            </a:r>
          </a:p>
          <a:p>
            <a:r>
              <a:rPr lang="en-US" dirty="0" smtClean="0"/>
              <a:t>Costs</a:t>
            </a:r>
          </a:p>
          <a:p>
            <a:r>
              <a:rPr lang="en-US" dirty="0" smtClean="0"/>
              <a:t>Comparisons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280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Tortoise Layout</a:t>
            </a:r>
            <a:endParaRPr lang="en-US" dirty="0"/>
          </a:p>
        </p:txBody>
      </p:sp>
      <p:pic>
        <p:nvPicPr>
          <p:cNvPr id="4" name="Content Placeholder 3" descr="DSCN4961 cop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69842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Tortoise Template</a:t>
            </a:r>
            <a:endParaRPr lang="en-US" dirty="0"/>
          </a:p>
        </p:txBody>
      </p:sp>
      <p:pic>
        <p:nvPicPr>
          <p:cNvPr id="4" name="Content Placeholder 3" descr="DSCN495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323" r="-14323"/>
          <a:stretch>
            <a:fillRect/>
          </a:stretch>
        </p:blipFill>
        <p:spPr>
          <a:xfrm>
            <a:off x="457200" y="1606786"/>
            <a:ext cx="8229600" cy="4399527"/>
          </a:xfrm>
        </p:spPr>
      </p:pic>
    </p:spTree>
    <p:extLst>
      <p:ext uri="{BB962C8B-B14F-4D97-AF65-F5344CB8AC3E}">
        <p14:creationId xmlns:p14="http://schemas.microsoft.com/office/powerpoint/2010/main" val="2432791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Terminal Plug</a:t>
            </a:r>
            <a:endParaRPr lang="en-US" dirty="0"/>
          </a:p>
        </p:txBody>
      </p:sp>
      <p:pic>
        <p:nvPicPr>
          <p:cNvPr id="6" name="Content Placeholder 5" descr="DSCN496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2175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Position of Slide Switches</a:t>
            </a:r>
            <a:endParaRPr lang="en-US" dirty="0"/>
          </a:p>
        </p:txBody>
      </p:sp>
      <p:pic>
        <p:nvPicPr>
          <p:cNvPr id="4" name="Content Placeholder 3" descr="DSCN4953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719" r="-14719"/>
          <a:stretch/>
        </p:blipFill>
        <p:spPr>
          <a:xfrm>
            <a:off x="457200" y="1175148"/>
            <a:ext cx="8229600" cy="4768453"/>
          </a:xfrm>
        </p:spPr>
      </p:pic>
    </p:spTree>
    <p:extLst>
      <p:ext uri="{BB962C8B-B14F-4D97-AF65-F5344CB8AC3E}">
        <p14:creationId xmlns:p14="http://schemas.microsoft.com/office/powerpoint/2010/main" val="3068780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Switch settings when throw arm is to your left</a:t>
            </a:r>
            <a:endParaRPr lang="en-US" dirty="0"/>
          </a:p>
        </p:txBody>
      </p:sp>
      <p:pic>
        <p:nvPicPr>
          <p:cNvPr id="4" name="Content Placeholder 3" descr="DSCN496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8016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Switch settings when throw arm is to your right</a:t>
            </a:r>
            <a:endParaRPr lang="en-US" dirty="0"/>
          </a:p>
        </p:txBody>
      </p:sp>
      <p:pic>
        <p:nvPicPr>
          <p:cNvPr id="22" name="Content Placeholder 21" descr="DSCN4969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79840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Tortoise </a:t>
            </a:r>
            <a:r>
              <a:rPr lang="en-US" dirty="0" smtClean="0"/>
              <a:t>DC </a:t>
            </a:r>
            <a:r>
              <a:rPr lang="en-US" dirty="0" smtClean="0"/>
              <a:t>Wiring Diagram</a:t>
            </a:r>
            <a:endParaRPr lang="en-US" dirty="0"/>
          </a:p>
        </p:txBody>
      </p:sp>
      <p:pic>
        <p:nvPicPr>
          <p:cNvPr id="6" name="Content Placeholder 5" descr="totoise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17557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Tortoise </a:t>
            </a:r>
            <a:r>
              <a:rPr lang="en-US" dirty="0" smtClean="0"/>
              <a:t>DCC Wiring </a:t>
            </a:r>
            <a:r>
              <a:rPr lang="en-US" dirty="0" smtClean="0"/>
              <a:t>Diagram </a:t>
            </a:r>
            <a:endParaRPr lang="en-US" dirty="0"/>
          </a:p>
        </p:txBody>
      </p:sp>
      <p:pic>
        <p:nvPicPr>
          <p:cNvPr id="4" name="Content Placeholder 3" descr="tortoise dcc 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38188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Throw Movement from Below</a:t>
            </a:r>
            <a:endParaRPr lang="en-US" dirty="0"/>
          </a:p>
        </p:txBody>
      </p:sp>
      <p:pic>
        <p:nvPicPr>
          <p:cNvPr id="10" name="DSCN4966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  <p:extLst>
      <p:ext uri="{BB962C8B-B14F-4D97-AF65-F5344CB8AC3E}">
        <p14:creationId xmlns:p14="http://schemas.microsoft.com/office/powerpoint/2010/main" val="16551759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Tortoise Current draw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18.1 ma at 12.19 volts</a:t>
            </a:r>
          </a:p>
          <a:p>
            <a:r>
              <a:rPr lang="en-US" dirty="0" smtClean="0"/>
              <a:t>21.9 ma at 14.75 volts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889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Switch Point Movement</a:t>
            </a:r>
            <a:endParaRPr lang="en-US" dirty="0"/>
          </a:p>
        </p:txBody>
      </p:sp>
      <p:pic>
        <p:nvPicPr>
          <p:cNvPr id="5" name="DSCN4968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  <p:extLst>
      <p:ext uri="{BB962C8B-B14F-4D97-AF65-F5344CB8AC3E}">
        <p14:creationId xmlns:p14="http://schemas.microsoft.com/office/powerpoint/2010/main" val="34019030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Tortoise Cost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$17.95 for a single machine</a:t>
            </a:r>
          </a:p>
          <a:p>
            <a:r>
              <a:rPr lang="en-US" dirty="0" smtClean="0"/>
              <a:t>$99.95 for a six pack ($16.66 per unit)</a:t>
            </a:r>
          </a:p>
          <a:p>
            <a:r>
              <a:rPr lang="en-US" dirty="0" smtClean="0"/>
              <a:t>$3.39 for connector</a:t>
            </a:r>
          </a:p>
          <a:p>
            <a:r>
              <a:rPr lang="en-US" dirty="0" smtClean="0"/>
              <a:t>$5.95 for connector with snaps</a:t>
            </a:r>
          </a:p>
          <a:p>
            <a:endParaRPr lang="en-US" dirty="0"/>
          </a:p>
          <a:p>
            <a:r>
              <a:rPr lang="en-US" dirty="0" smtClean="0"/>
              <a:t>$21.34 for one machine plus connector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016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</a:t>
            </a:r>
            <a:endParaRPr lang="en-US" dirty="0"/>
          </a:p>
        </p:txBody>
      </p:sp>
      <p:pic>
        <p:nvPicPr>
          <p:cNvPr id="4" name="Content Placeholder 3" descr="800_SNAPS_450__87006.1430785723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457200" y="1600200"/>
            <a:ext cx="8229600" cy="2871923"/>
          </a:xfrm>
        </p:spPr>
      </p:pic>
      <p:sp>
        <p:nvSpPr>
          <p:cNvPr id="5" name="TextBox 4"/>
          <p:cNvSpPr txBox="1"/>
          <p:nvPr/>
        </p:nvSpPr>
        <p:spPr>
          <a:xfrm>
            <a:off x="1207423" y="5071387"/>
            <a:ext cx="6368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          Connector with snaps for wires- $5.95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034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</a:t>
            </a:r>
            <a:endParaRPr lang="en-US" dirty="0"/>
          </a:p>
        </p:txBody>
      </p:sp>
      <p:pic>
        <p:nvPicPr>
          <p:cNvPr id="4" name="Content Placeholder 3" descr="CIR6100_450__64611.1429727631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4448" r="-44448"/>
          <a:stretch>
            <a:fillRect/>
          </a:stretch>
        </p:blipFill>
        <p:spPr>
          <a:xfrm>
            <a:off x="1296863" y="1600201"/>
            <a:ext cx="6278604" cy="3417522"/>
          </a:xfrm>
        </p:spPr>
      </p:pic>
      <p:sp>
        <p:nvSpPr>
          <p:cNvPr id="5" name="TextBox 4"/>
          <p:cNvSpPr txBox="1"/>
          <p:nvPr/>
        </p:nvSpPr>
        <p:spPr>
          <a:xfrm>
            <a:off x="1323694" y="5608042"/>
            <a:ext cx="241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 mount - $11.99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969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</a:t>
            </a:r>
            <a:endParaRPr lang="en-US" dirty="0"/>
          </a:p>
        </p:txBody>
      </p:sp>
      <p:pic>
        <p:nvPicPr>
          <p:cNvPr id="4" name="Content Placeholder 3" descr="800_6190_450__45316.1429727938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1207424" y="1600201"/>
            <a:ext cx="6537977" cy="3211804"/>
          </a:xfrm>
        </p:spPr>
      </p:pic>
      <p:sp>
        <p:nvSpPr>
          <p:cNvPr id="5" name="TextBox 4"/>
          <p:cNvSpPr txBox="1"/>
          <p:nvPr/>
        </p:nvSpPr>
        <p:spPr>
          <a:xfrm>
            <a:off x="1475740" y="5572265"/>
            <a:ext cx="3533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Installation drilling template - $6.95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9243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Cobalt Omega Classic (dcc concepts)</a:t>
            </a:r>
            <a:endParaRPr lang="en-US" dirty="0"/>
          </a:p>
        </p:txBody>
      </p:sp>
      <p:pic>
        <p:nvPicPr>
          <p:cNvPr id="4" name="Content Placeholder 3" descr="DSCN4973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/>
        </p:blipFill>
        <p:spPr/>
      </p:pic>
    </p:spTree>
    <p:extLst>
      <p:ext uri="{BB962C8B-B14F-4D97-AF65-F5344CB8AC3E}">
        <p14:creationId xmlns:p14="http://schemas.microsoft.com/office/powerpoint/2010/main" val="9470108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Installation </a:t>
            </a:r>
            <a:endParaRPr lang="en-US" dirty="0"/>
          </a:p>
        </p:txBody>
      </p:sp>
      <p:pic>
        <p:nvPicPr>
          <p:cNvPr id="4" name="Content Placeholder 3" descr="IMG_1266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72088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Labeled Terminal Strip</a:t>
            </a:r>
            <a:endParaRPr lang="en-US" dirty="0"/>
          </a:p>
        </p:txBody>
      </p:sp>
      <p:pic>
        <p:nvPicPr>
          <p:cNvPr id="12" name="Content Placeholder 11" descr="IMG_126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8523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Terminal strip has connector with with wire clips</a:t>
            </a:r>
            <a:endParaRPr lang="en-US" dirty="0"/>
          </a:p>
        </p:txBody>
      </p:sp>
      <p:pic>
        <p:nvPicPr>
          <p:cNvPr id="4" name="Content Placeholder 3" descr="DSCN497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22911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Labeled terminal strip</a:t>
            </a:r>
            <a:endParaRPr lang="en-US" dirty="0"/>
          </a:p>
        </p:txBody>
      </p:sp>
      <p:pic>
        <p:nvPicPr>
          <p:cNvPr id="6" name="Content Placeholder 5" descr="DSCN497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53033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LED Terminal</a:t>
            </a:r>
            <a:endParaRPr lang="en-US" dirty="0"/>
          </a:p>
        </p:txBody>
      </p:sp>
      <p:pic>
        <p:nvPicPr>
          <p:cNvPr id="6" name="IMG_1374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238" y="1600200"/>
            <a:ext cx="2549525" cy="4525963"/>
          </a:xfrm>
        </p:spPr>
      </p:pic>
    </p:spTree>
    <p:extLst>
      <p:ext uri="{BB962C8B-B14F-4D97-AF65-F5344CB8AC3E}">
        <p14:creationId xmlns:p14="http://schemas.microsoft.com/office/powerpoint/2010/main" val="693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</a:t>
            </a:r>
            <a:r>
              <a:rPr lang="en-US" dirty="0" smtClean="0"/>
              <a:t>DC </a:t>
            </a:r>
            <a:r>
              <a:rPr lang="en-US" dirty="0" smtClean="0"/>
              <a:t>Wiring Diagram</a:t>
            </a:r>
            <a:endParaRPr lang="en-US" dirty="0"/>
          </a:p>
        </p:txBody>
      </p:sp>
      <p:pic>
        <p:nvPicPr>
          <p:cNvPr id="4" name="Content Placeholder 3" descr="Cobalt 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595017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DCC Wiring Diagram</a:t>
            </a:r>
            <a:endParaRPr lang="en-US" dirty="0"/>
          </a:p>
        </p:txBody>
      </p:sp>
      <p:pic>
        <p:nvPicPr>
          <p:cNvPr id="4" name="Content Placeholder 3" descr="cobaltdcc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78803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Cobalt Machine movement under table</a:t>
            </a:r>
            <a:endParaRPr lang="en-US" dirty="0"/>
          </a:p>
        </p:txBody>
      </p:sp>
      <p:pic>
        <p:nvPicPr>
          <p:cNvPr id="6" name="DSCN4974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  <p:extLst>
      <p:ext uri="{BB962C8B-B14F-4D97-AF65-F5344CB8AC3E}">
        <p14:creationId xmlns:p14="http://schemas.microsoft.com/office/powerpoint/2010/main" val="15240899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Current Draw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35.5 ma at 12.19 volts</a:t>
            </a:r>
          </a:p>
          <a:p>
            <a:r>
              <a:rPr lang="en-US" dirty="0" smtClean="0"/>
              <a:t>42.7 ma at 14.75 volts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3555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Switch point movement</a:t>
            </a:r>
            <a:endParaRPr lang="en-US" dirty="0"/>
          </a:p>
        </p:txBody>
      </p:sp>
      <p:pic>
        <p:nvPicPr>
          <p:cNvPr id="4" name="IMG_1320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238" y="1600200"/>
            <a:ext cx="2549525" cy="4525963"/>
          </a:xfrm>
        </p:spPr>
      </p:pic>
    </p:spTree>
    <p:extLst>
      <p:ext uri="{BB962C8B-B14F-4D97-AF65-F5344CB8AC3E}">
        <p14:creationId xmlns:p14="http://schemas.microsoft.com/office/powerpoint/2010/main" val="11900207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Cobalt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$18.49 for single machine</a:t>
            </a:r>
          </a:p>
          <a:p>
            <a:r>
              <a:rPr lang="en-US" dirty="0" smtClean="0"/>
              <a:t>$103.95 for six pack ($17.33 per unit)</a:t>
            </a:r>
          </a:p>
          <a:p>
            <a:r>
              <a:rPr lang="en-US" dirty="0" smtClean="0"/>
              <a:t>$207.95 for twelve pack ($17.33 per unit)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4593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</a:t>
            </a:r>
            <a:endParaRPr lang="en-US" dirty="0"/>
          </a:p>
        </p:txBody>
      </p:sp>
      <p:pic>
        <p:nvPicPr>
          <p:cNvPr id="4" name="Content Placeholder 3" descr="DCP-CBS-2__87796.1481234793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959" r="-56959"/>
          <a:stretch>
            <a:fillRect/>
          </a:stretch>
        </p:blipFill>
        <p:spPr>
          <a:xfrm>
            <a:off x="1574123" y="1296917"/>
            <a:ext cx="5446824" cy="2996322"/>
          </a:xfrm>
        </p:spPr>
      </p:pic>
      <p:sp>
        <p:nvSpPr>
          <p:cNvPr id="5" name="TextBox 4"/>
          <p:cNvSpPr txBox="1"/>
          <p:nvPr/>
        </p:nvSpPr>
        <p:spPr>
          <a:xfrm>
            <a:off x="1905047" y="5259216"/>
            <a:ext cx="2186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Switch Lever - $22.49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9092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</a:t>
            </a:r>
            <a:endParaRPr lang="en-US" dirty="0"/>
          </a:p>
        </p:txBody>
      </p:sp>
      <p:pic>
        <p:nvPicPr>
          <p:cNvPr id="6" name="Content Placeholder 5" descr="Cobalt_450__45078.1430788311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1583067" y="1600200"/>
            <a:ext cx="5733028" cy="3337023"/>
          </a:xfrm>
        </p:spPr>
      </p:pic>
      <p:sp>
        <p:nvSpPr>
          <p:cNvPr id="7" name="TextBox 6"/>
          <p:cNvSpPr txBox="1"/>
          <p:nvPr/>
        </p:nvSpPr>
        <p:spPr>
          <a:xfrm>
            <a:off x="1395245" y="5643819"/>
            <a:ext cx="4555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Switch machine with internal decoder - $23.95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4443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	</a:t>
            </a:r>
            <a:endParaRPr lang="en-US" dirty="0"/>
          </a:p>
        </p:txBody>
      </p:sp>
      <p:pic>
        <p:nvPicPr>
          <p:cNvPr id="4" name="Content Placeholder 3" descr="cobalt_analog_ip__06574.1481234014.140.14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394" r="-10394"/>
          <a:stretch>
            <a:fillRect/>
          </a:stretch>
        </p:blipFill>
        <p:spPr>
          <a:xfrm>
            <a:off x="1654618" y="2075065"/>
            <a:ext cx="5750915" cy="2862158"/>
          </a:xfrm>
        </p:spPr>
      </p:pic>
      <p:sp>
        <p:nvSpPr>
          <p:cNvPr id="5" name="TextBox 4"/>
          <p:cNvSpPr txBox="1"/>
          <p:nvPr/>
        </p:nvSpPr>
        <p:spPr>
          <a:xfrm>
            <a:off x="1592011" y="5411268"/>
            <a:ext cx="2891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Analog quiet motor - $19.95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3664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(a Division of Builders in Scale, Aurora, CO)</a:t>
            </a:r>
            <a:endParaRPr lang="en-US" dirty="0"/>
          </a:p>
        </p:txBody>
      </p:sp>
      <p:pic>
        <p:nvPicPr>
          <p:cNvPr id="4" name="Content Placeholder 3" descr="IMG_132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79672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General Layout</a:t>
            </a:r>
            <a:endParaRPr lang="en-US" dirty="0"/>
          </a:p>
        </p:txBody>
      </p:sp>
      <p:pic>
        <p:nvPicPr>
          <p:cNvPr id="6" name="Content Placeholder 5" descr="IMG_1327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431636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Resistor values for </a:t>
            </a:r>
            <a:r>
              <a:rPr lang="en-US" dirty="0" err="1" smtClean="0"/>
              <a:t>Switchmaster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Resistor range 220 to 2000 ohms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4297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Installation Template</a:t>
            </a:r>
            <a:endParaRPr lang="en-US" dirty="0"/>
          </a:p>
        </p:txBody>
      </p:sp>
      <p:pic>
        <p:nvPicPr>
          <p:cNvPr id="4" name="Content Placeholder 3" descr="IMG_1328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222212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</a:t>
            </a:r>
            <a:r>
              <a:rPr lang="en-US" dirty="0" smtClean="0"/>
              <a:t>DC </a:t>
            </a:r>
            <a:r>
              <a:rPr lang="en-US" dirty="0" smtClean="0"/>
              <a:t>Wiring Diagram</a:t>
            </a:r>
            <a:endParaRPr lang="en-US" dirty="0"/>
          </a:p>
        </p:txBody>
      </p:sp>
      <p:pic>
        <p:nvPicPr>
          <p:cNvPr id="6" name="Content Placeholder 5" descr="Switchmaster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576061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DCC Wiring Diagram</a:t>
            </a:r>
            <a:endParaRPr lang="en-US" dirty="0"/>
          </a:p>
        </p:txBody>
      </p:sp>
      <p:pic>
        <p:nvPicPr>
          <p:cNvPr id="4" name="Content Placeholder 3" descr="Switchmaster DCC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589" r="-56589"/>
          <a:stretch/>
        </p:blipFill>
        <p:spPr>
          <a:xfrm>
            <a:off x="339271" y="-179161"/>
            <a:ext cx="8229600" cy="6048375"/>
          </a:xfrm>
        </p:spPr>
      </p:pic>
    </p:spTree>
    <p:extLst>
      <p:ext uri="{BB962C8B-B14F-4D97-AF65-F5344CB8AC3E}">
        <p14:creationId xmlns:p14="http://schemas.microsoft.com/office/powerpoint/2010/main" val="11774755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Switch Machine Motion</a:t>
            </a:r>
            <a:endParaRPr lang="en-US" dirty="0"/>
          </a:p>
        </p:txBody>
      </p:sp>
      <p:pic>
        <p:nvPicPr>
          <p:cNvPr id="8" name="IMG_1323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625" y="1600200"/>
            <a:ext cx="8034338" cy="4525963"/>
          </a:xfrm>
        </p:spPr>
      </p:pic>
    </p:spTree>
    <p:extLst>
      <p:ext uri="{BB962C8B-B14F-4D97-AF65-F5344CB8AC3E}">
        <p14:creationId xmlns:p14="http://schemas.microsoft.com/office/powerpoint/2010/main" val="15684967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Switch Machine Motion</a:t>
            </a:r>
            <a:endParaRPr lang="en-US" dirty="0"/>
          </a:p>
        </p:txBody>
      </p:sp>
      <p:pic>
        <p:nvPicPr>
          <p:cNvPr id="4" name="IMG_1324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625" y="1600200"/>
            <a:ext cx="8034338" cy="4525963"/>
          </a:xfrm>
        </p:spPr>
      </p:pic>
    </p:spTree>
    <p:extLst>
      <p:ext uri="{BB962C8B-B14F-4D97-AF65-F5344CB8AC3E}">
        <p14:creationId xmlns:p14="http://schemas.microsoft.com/office/powerpoint/2010/main" val="9039029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Current Draw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9.7 ma at 12.19 volts</a:t>
            </a:r>
          </a:p>
          <a:p>
            <a:r>
              <a:rPr lang="en-US" dirty="0" smtClean="0"/>
              <a:t>11.5 ma at 14.75 volts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1297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Motion in Turnout</a:t>
            </a:r>
            <a:endParaRPr lang="en-US" dirty="0"/>
          </a:p>
        </p:txBody>
      </p:sp>
      <p:pic>
        <p:nvPicPr>
          <p:cNvPr id="8" name="IMG_1331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238" y="1600200"/>
            <a:ext cx="2549525" cy="4525963"/>
          </a:xfrm>
        </p:spPr>
      </p:pic>
    </p:spTree>
    <p:extLst>
      <p:ext uri="{BB962C8B-B14F-4D97-AF65-F5344CB8AC3E}">
        <p14:creationId xmlns:p14="http://schemas.microsoft.com/office/powerpoint/2010/main" val="9979964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Turnout Motion</a:t>
            </a:r>
            <a:endParaRPr lang="en-US" dirty="0"/>
          </a:p>
        </p:txBody>
      </p:sp>
      <p:pic>
        <p:nvPicPr>
          <p:cNvPr id="4" name="IMG_1330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238" y="1600200"/>
            <a:ext cx="2549525" cy="4525963"/>
          </a:xfrm>
        </p:spPr>
      </p:pic>
    </p:spTree>
    <p:extLst>
      <p:ext uri="{BB962C8B-B14F-4D97-AF65-F5344CB8AC3E}">
        <p14:creationId xmlns:p14="http://schemas.microsoft.com/office/powerpoint/2010/main" val="14510689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$21.95 </a:t>
            </a:r>
            <a:r>
              <a:rPr lang="en-US" dirty="0"/>
              <a:t>for single </a:t>
            </a:r>
            <a:r>
              <a:rPr lang="en-US" dirty="0" smtClean="0"/>
              <a:t>machine (w/1200 ohm resistor, motor arm, crank wire, screws, sleeves) </a:t>
            </a:r>
          </a:p>
          <a:p>
            <a:r>
              <a:rPr lang="en-US" dirty="0" smtClean="0"/>
              <a:t>$26.95 for single kit (includes 2 pole double throw toggle switch, dual color </a:t>
            </a:r>
            <a:r>
              <a:rPr lang="en-US" dirty="0" err="1" smtClean="0"/>
              <a:t>led’s</a:t>
            </a:r>
            <a:r>
              <a:rPr lang="en-US" dirty="0" smtClean="0"/>
              <a:t> and led mounting rings)</a:t>
            </a:r>
            <a:endParaRPr lang="en-US" dirty="0"/>
          </a:p>
          <a:p>
            <a:r>
              <a:rPr lang="en-US" dirty="0"/>
              <a:t>$</a:t>
            </a:r>
            <a:r>
              <a:rPr lang="en-US" dirty="0" smtClean="0"/>
              <a:t>123.75 </a:t>
            </a:r>
            <a:r>
              <a:rPr lang="en-US" dirty="0"/>
              <a:t>for six pack (</a:t>
            </a:r>
            <a:r>
              <a:rPr lang="en-US" dirty="0" smtClean="0"/>
              <a:t>$20.63 </a:t>
            </a:r>
            <a:r>
              <a:rPr lang="en-US" dirty="0"/>
              <a:t>per unit</a:t>
            </a:r>
            <a:r>
              <a:rPr lang="en-US" dirty="0" smtClean="0"/>
              <a:t>)</a:t>
            </a:r>
          </a:p>
          <a:p>
            <a:r>
              <a:rPr lang="en-US" dirty="0" smtClean="0"/>
              <a:t>$242.25 for 12 pack ($20.19 per unit)</a:t>
            </a:r>
          </a:p>
          <a:p>
            <a:r>
              <a:rPr lang="en-US" dirty="0" smtClean="0"/>
              <a:t>$474.00 for 24 pack (19.75 per unit)</a:t>
            </a:r>
          </a:p>
          <a:p>
            <a:r>
              <a:rPr lang="en-US" dirty="0" smtClean="0"/>
              <a:t>$1865.75 for 100 pack ($18.66 per unit)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0865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Switchmaster</a:t>
            </a:r>
            <a:r>
              <a:rPr lang="en-US" dirty="0" smtClean="0"/>
              <a:t> Accessory Options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53 different accessory items offered from resistors, power routing contacts, color </a:t>
            </a:r>
            <a:r>
              <a:rPr lang="en-US" dirty="0" err="1" smtClean="0"/>
              <a:t>led’s</a:t>
            </a:r>
            <a:r>
              <a:rPr lang="en-US" dirty="0" smtClean="0"/>
              <a:t>, mounting rings, toggle switches, replacement hardware and linkages, motor replacements, etc.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0585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(Micro-Mark)</a:t>
            </a:r>
            <a:endParaRPr lang="en-US" dirty="0"/>
          </a:p>
        </p:txBody>
      </p:sp>
      <p:pic>
        <p:nvPicPr>
          <p:cNvPr id="4" name="Content Placeholder 3" descr="IMG_1348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891581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Parts</a:t>
            </a:r>
            <a:endParaRPr lang="en-US" dirty="0"/>
          </a:p>
        </p:txBody>
      </p:sp>
      <p:pic>
        <p:nvPicPr>
          <p:cNvPr id="4" name="Content Placeholder 3" descr="IMG_1267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380317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</a:t>
            </a:r>
            <a:r>
              <a:rPr lang="en-US" dirty="0" smtClean="0"/>
              <a:t>DC Wiring Diagram</a:t>
            </a:r>
            <a:endParaRPr lang="en-US" dirty="0"/>
          </a:p>
        </p:txBody>
      </p:sp>
      <p:pic>
        <p:nvPicPr>
          <p:cNvPr id="4" name="Content Placeholder 3" descr="Switchtender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53" r="-20253"/>
          <a:stretch>
            <a:fillRect/>
          </a:stretch>
        </p:blipFill>
        <p:spPr>
          <a:xfrm>
            <a:off x="529771" y="1137557"/>
            <a:ext cx="8229600" cy="4931229"/>
          </a:xfrm>
        </p:spPr>
      </p:pic>
    </p:spTree>
    <p:extLst>
      <p:ext uri="{BB962C8B-B14F-4D97-AF65-F5344CB8AC3E}">
        <p14:creationId xmlns:p14="http://schemas.microsoft.com/office/powerpoint/2010/main" val="2854447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</a:t>
            </a:r>
            <a:r>
              <a:rPr lang="en-US" dirty="0" smtClean="0"/>
              <a:t>DCC Wiring Diagram</a:t>
            </a:r>
            <a:endParaRPr lang="en-US" dirty="0"/>
          </a:p>
        </p:txBody>
      </p:sp>
      <p:pic>
        <p:nvPicPr>
          <p:cNvPr id="5" name="Content Placeholder 4" descr="Switchtender DCC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655" r="-67655"/>
          <a:stretch>
            <a:fillRect/>
          </a:stretch>
        </p:blipFill>
        <p:spPr>
          <a:xfrm>
            <a:off x="72571" y="145142"/>
            <a:ext cx="8880929" cy="5914571"/>
          </a:xfrm>
        </p:spPr>
      </p:pic>
    </p:spTree>
    <p:extLst>
      <p:ext uri="{BB962C8B-B14F-4D97-AF65-F5344CB8AC3E}">
        <p14:creationId xmlns:p14="http://schemas.microsoft.com/office/powerpoint/2010/main" val="42005913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Switch Machine Motion</a:t>
            </a:r>
            <a:endParaRPr lang="en-US" dirty="0"/>
          </a:p>
        </p:txBody>
      </p:sp>
      <p:pic>
        <p:nvPicPr>
          <p:cNvPr id="4" name="IMG_1349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55573" y="1753071"/>
            <a:ext cx="2736827" cy="4007023"/>
          </a:xfrm>
        </p:spPr>
      </p:pic>
    </p:spTree>
    <p:extLst>
      <p:ext uri="{BB962C8B-B14F-4D97-AF65-F5344CB8AC3E}">
        <p14:creationId xmlns:p14="http://schemas.microsoft.com/office/powerpoint/2010/main" val="23729441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Switch Motion</a:t>
            </a:r>
            <a:endParaRPr lang="en-US" dirty="0"/>
          </a:p>
        </p:txBody>
      </p:sp>
      <p:pic>
        <p:nvPicPr>
          <p:cNvPr id="4" name="IMG_1350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625" y="1600200"/>
            <a:ext cx="8034338" cy="4525963"/>
          </a:xfrm>
        </p:spPr>
      </p:pic>
    </p:spTree>
    <p:extLst>
      <p:ext uri="{BB962C8B-B14F-4D97-AF65-F5344CB8AC3E}">
        <p14:creationId xmlns:p14="http://schemas.microsoft.com/office/powerpoint/2010/main" val="10631699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Current Draw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66 ma at 12.19 volts</a:t>
            </a:r>
          </a:p>
          <a:p>
            <a:r>
              <a:rPr lang="en-US" dirty="0" smtClean="0"/>
              <a:t>80 ma at 14.75 volts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8695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Switchtender</a:t>
            </a:r>
            <a:r>
              <a:rPr lang="en-US" dirty="0" smtClean="0"/>
              <a:t>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$16.95 for single machine</a:t>
            </a:r>
          </a:p>
          <a:p>
            <a:r>
              <a:rPr lang="en-US" dirty="0" smtClean="0"/>
              <a:t>$15.95 @ for 10 or more</a:t>
            </a:r>
          </a:p>
          <a:p>
            <a:r>
              <a:rPr lang="en-US" dirty="0" smtClean="0"/>
              <a:t>$14.95 @ for 25 or more</a:t>
            </a:r>
          </a:p>
          <a:p>
            <a:r>
              <a:rPr lang="en-US" dirty="0" smtClean="0"/>
              <a:t>$13.95 @ for 100 or more</a:t>
            </a:r>
          </a:p>
          <a:p>
            <a:endParaRPr lang="en-US" dirty="0"/>
          </a:p>
          <a:p>
            <a:r>
              <a:rPr lang="en-US" dirty="0" smtClean="0"/>
              <a:t>3 pole double throw toggle </a:t>
            </a:r>
          </a:p>
          <a:p>
            <a:r>
              <a:rPr lang="en-US" dirty="0" smtClean="0"/>
              <a:t>$4.95 @ for 1</a:t>
            </a:r>
          </a:p>
          <a:p>
            <a:r>
              <a:rPr lang="en-US" dirty="0" smtClean="0"/>
              <a:t>$3.95 @ for 10 or more</a:t>
            </a:r>
          </a:p>
          <a:p>
            <a:r>
              <a:rPr lang="en-US" dirty="0" smtClean="0"/>
              <a:t>$3.45 @ for 25 or more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65454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ESU Servo Switch Machine </a:t>
            </a:r>
            <a:br>
              <a:rPr lang="en-US" dirty="0" smtClean="0"/>
            </a:br>
            <a:r>
              <a:rPr lang="en-US" dirty="0" smtClean="0"/>
              <a:t>(</a:t>
            </a:r>
            <a:r>
              <a:rPr lang="en-US" dirty="0" err="1" smtClean="0"/>
              <a:t>Eurorail</a:t>
            </a:r>
            <a:r>
              <a:rPr lang="en-US" dirty="0" smtClean="0"/>
              <a:t> Hobbies)</a:t>
            </a:r>
            <a:endParaRPr lang="en-US" dirty="0"/>
          </a:p>
        </p:txBody>
      </p:sp>
      <p:pic>
        <p:nvPicPr>
          <p:cNvPr id="4" name="Content Placeholder 3" descr="Servo_06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368" r="-113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4299205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Motor Kit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Servo Motor with High Density Plastic Gear.</a:t>
            </a:r>
          </a:p>
          <a:p>
            <a:r>
              <a:rPr lang="en-US" dirty="0"/>
              <a:t>Operating Voltage: 4.8V - 6.0V DC</a:t>
            </a:r>
          </a:p>
          <a:p>
            <a:r>
              <a:rPr lang="en-US" dirty="0"/>
              <a:t>Servo Dimensions: 26mm x 13mm x 24mm(1.02 inch x 0.51 inch x 0.94 inch).</a:t>
            </a:r>
          </a:p>
          <a:p>
            <a:r>
              <a:rPr lang="en-US" dirty="0"/>
              <a:t>Wire Harness Length: 120mm (4.72 inch).</a:t>
            </a:r>
          </a:p>
          <a:p>
            <a:r>
              <a:rPr lang="en-US" dirty="0"/>
              <a:t>Mounting Cradle for easy vertical or horizontal installations.</a:t>
            </a:r>
          </a:p>
          <a:p>
            <a:r>
              <a:rPr lang="en-US" dirty="0"/>
              <a:t>Multiple control horns adapt to many controlled devices.</a:t>
            </a:r>
          </a:p>
          <a:p>
            <a:r>
              <a:rPr lang="en-US" dirty="0"/>
              <a:t>Special servo horn for direct connection of control wire.</a:t>
            </a:r>
          </a:p>
          <a:p>
            <a:r>
              <a:rPr lang="en-US" dirty="0"/>
              <a:t>Metal Control wire.</a:t>
            </a:r>
          </a:p>
          <a:p>
            <a:r>
              <a:rPr lang="en-US" dirty="0"/>
              <a:t>Mounting Screws.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5178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</a:t>
            </a:r>
            <a:r>
              <a:rPr lang="en-US" dirty="0" err="1" smtClean="0"/>
              <a:t>Switchpilot</a:t>
            </a:r>
            <a:endParaRPr lang="en-US" dirty="0"/>
          </a:p>
        </p:txBody>
      </p:sp>
      <p:pic>
        <p:nvPicPr>
          <p:cNvPr id="4" name="Content Placeholder 3" descr="ESU Switchpilot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1369786" y="1600201"/>
            <a:ext cx="6585857" cy="3770086"/>
          </a:xfrm>
        </p:spPr>
      </p:pic>
      <p:sp>
        <p:nvSpPr>
          <p:cNvPr id="3" name="TextBox 2"/>
          <p:cNvSpPr txBox="1"/>
          <p:nvPr/>
        </p:nvSpPr>
        <p:spPr>
          <a:xfrm>
            <a:off x="1986643" y="5784334"/>
            <a:ext cx="5043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=R6IkbPxUMDo</a:t>
            </a:r>
          </a:p>
        </p:txBody>
      </p:sp>
    </p:spTree>
    <p:extLst>
      <p:ext uri="{BB962C8B-B14F-4D97-AF65-F5344CB8AC3E}">
        <p14:creationId xmlns:p14="http://schemas.microsoft.com/office/powerpoint/2010/main" val="167515204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Switchpilot</a:t>
            </a:r>
            <a:r>
              <a:rPr lang="en-US" dirty="0" smtClean="0"/>
              <a:t> Features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NMRA DCC Compatible</a:t>
            </a:r>
          </a:p>
          <a:p>
            <a:r>
              <a:rPr lang="en-US" dirty="0"/>
              <a:t>Motorola Compatible up to 127 Addresses. K83 Compatible.</a:t>
            </a:r>
          </a:p>
          <a:p>
            <a:r>
              <a:rPr lang="en-US" dirty="0"/>
              <a:t>Powered either by command station or separate AC/DC power supply up to 18V.</a:t>
            </a:r>
          </a:p>
          <a:p>
            <a:r>
              <a:rPr lang="en-US" dirty="0"/>
              <a:t>4 servo outputs for RC servos (ESU, </a:t>
            </a:r>
            <a:r>
              <a:rPr lang="en-US" dirty="0" err="1"/>
              <a:t>Graupner</a:t>
            </a:r>
            <a:r>
              <a:rPr lang="en-US" dirty="0"/>
              <a:t>® JR® or Futaba® compatible), 1.0ms to 2.0mS pulse length, positive.</a:t>
            </a:r>
          </a:p>
          <a:p>
            <a:r>
              <a:rPr lang="en-US" dirty="0"/>
              <a:t>Lever speed and end positions separately adjustable.</a:t>
            </a:r>
          </a:p>
          <a:p>
            <a:r>
              <a:rPr lang="en-US" dirty="0"/>
              <a:t>Integrated </a:t>
            </a:r>
            <a:r>
              <a:rPr lang="en-US" dirty="0" err="1"/>
              <a:t>RailCom</a:t>
            </a:r>
            <a:r>
              <a:rPr lang="en-US" dirty="0"/>
              <a:t>® feedback for reading CVs on the main track and reporting the servo position to the command station.</a:t>
            </a:r>
          </a:p>
          <a:p>
            <a:r>
              <a:rPr lang="en-US" dirty="0"/>
              <a:t>Programming either directly to command station via DCC or input key, consisting of 3 buttons and LED display for direct address indication as well as two end positions and lever speed of all 4 servos.</a:t>
            </a:r>
          </a:p>
          <a:p>
            <a:r>
              <a:rPr lang="en-US" dirty="0"/>
              <a:t>Size: 3.74" x 3.35" x 0.87" (95mm x 85mm x 22mm)</a:t>
            </a:r>
          </a:p>
        </p:txBody>
      </p:sp>
    </p:spTree>
    <p:extLst>
      <p:ext uri="{BB962C8B-B14F-4D97-AF65-F5344CB8AC3E}">
        <p14:creationId xmlns:p14="http://schemas.microsoft.com/office/powerpoint/2010/main" val="16100830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ESU Servo Switch Machine Controller and Programmer</a:t>
            </a:r>
            <a:endParaRPr lang="en-US" dirty="0"/>
          </a:p>
        </p:txBody>
      </p:sp>
      <p:pic>
        <p:nvPicPr>
          <p:cNvPr id="4" name="Content Placeholder 3" descr="IMG_135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146482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 the Servo</a:t>
            </a:r>
            <a:endParaRPr lang="en-US" dirty="0"/>
          </a:p>
        </p:txBody>
      </p:sp>
      <p:pic>
        <p:nvPicPr>
          <p:cNvPr id="4" name="ESU SwitchPilot Servo Accessory Decoder at Euro Rail Hobbies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13540363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</a:t>
            </a:r>
            <a:r>
              <a:rPr lang="en-US" dirty="0" smtClean="0"/>
              <a:t>DC Wiring Diagram</a:t>
            </a:r>
            <a:endParaRPr lang="en-US" dirty="0"/>
          </a:p>
        </p:txBody>
      </p:sp>
      <p:pic>
        <p:nvPicPr>
          <p:cNvPr id="5" name="Content Placeholder 4" descr="ESU 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107" r="-53107"/>
          <a:stretch>
            <a:fillRect/>
          </a:stretch>
        </p:blipFill>
        <p:spPr>
          <a:xfrm>
            <a:off x="457200" y="165780"/>
            <a:ext cx="8229600" cy="6157006"/>
          </a:xfrm>
        </p:spPr>
      </p:pic>
    </p:spTree>
    <p:extLst>
      <p:ext uri="{BB962C8B-B14F-4D97-AF65-F5344CB8AC3E}">
        <p14:creationId xmlns:p14="http://schemas.microsoft.com/office/powerpoint/2010/main" val="246595352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DCC </a:t>
            </a:r>
            <a:r>
              <a:rPr lang="en-US" dirty="0" smtClean="0"/>
              <a:t>Wiring Diagram</a:t>
            </a:r>
            <a:endParaRPr lang="en-US" dirty="0"/>
          </a:p>
        </p:txBody>
      </p:sp>
      <p:pic>
        <p:nvPicPr>
          <p:cNvPr id="7" name="Content Placeholder 6" descr="ESU DCC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655" r="-67655"/>
          <a:stretch>
            <a:fillRect/>
          </a:stretch>
        </p:blipFill>
        <p:spPr>
          <a:xfrm>
            <a:off x="457200" y="-154212"/>
            <a:ext cx="8229600" cy="6395356"/>
          </a:xfrm>
        </p:spPr>
      </p:pic>
    </p:spTree>
    <p:extLst>
      <p:ext uri="{BB962C8B-B14F-4D97-AF65-F5344CB8AC3E}">
        <p14:creationId xmlns:p14="http://schemas.microsoft.com/office/powerpoint/2010/main" val="176666973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installation and motion</a:t>
            </a:r>
            <a:endParaRPr lang="en-US" dirty="0"/>
          </a:p>
        </p:txBody>
      </p:sp>
      <p:pic>
        <p:nvPicPr>
          <p:cNvPr id="10" name="IMG_1353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238" y="1600200"/>
            <a:ext cx="2549525" cy="4525963"/>
          </a:xfrm>
        </p:spPr>
      </p:pic>
    </p:spTree>
    <p:extLst>
      <p:ext uri="{BB962C8B-B14F-4D97-AF65-F5344CB8AC3E}">
        <p14:creationId xmlns:p14="http://schemas.microsoft.com/office/powerpoint/2010/main" val="38415059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Switch Motion</a:t>
            </a:r>
            <a:endParaRPr lang="en-US" dirty="0"/>
          </a:p>
        </p:txBody>
      </p:sp>
      <p:pic>
        <p:nvPicPr>
          <p:cNvPr id="6" name="IMG_1351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625" y="1600200"/>
            <a:ext cx="8034338" cy="4525963"/>
          </a:xfrm>
        </p:spPr>
      </p:pic>
    </p:spTree>
    <p:extLst>
      <p:ext uri="{BB962C8B-B14F-4D97-AF65-F5344CB8AC3E}">
        <p14:creationId xmlns:p14="http://schemas.microsoft.com/office/powerpoint/2010/main" val="35017808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ESU Servo Motor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ESU Servo motor $14.95 ($18.95 w/metal gear)</a:t>
            </a:r>
          </a:p>
          <a:p>
            <a:r>
              <a:rPr lang="en-US" dirty="0"/>
              <a:t>ESU </a:t>
            </a:r>
            <a:r>
              <a:rPr lang="en-US" dirty="0" err="1"/>
              <a:t>Switchpilot</a:t>
            </a:r>
            <a:r>
              <a:rPr lang="en-US" dirty="0"/>
              <a:t> Servo V2.0 - $29.95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7143168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Switchpilot</a:t>
            </a:r>
            <a:r>
              <a:rPr lang="en-US" dirty="0" smtClean="0"/>
              <a:t> Extension</a:t>
            </a:r>
            <a:endParaRPr lang="en-US" dirty="0"/>
          </a:p>
        </p:txBody>
      </p:sp>
      <p:pic>
        <p:nvPicPr>
          <p:cNvPr id="4" name="Content Placeholder 3" descr="ESU Servo Extensio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2" b="22502"/>
          <a:stretch>
            <a:fillRect/>
          </a:stretch>
        </p:blipFill>
        <p:spPr>
          <a:xfrm>
            <a:off x="2041072" y="1291773"/>
            <a:ext cx="4653642" cy="2690586"/>
          </a:xfrm>
        </p:spPr>
      </p:pic>
      <p:sp>
        <p:nvSpPr>
          <p:cNvPr id="5" name="TextBox 4"/>
          <p:cNvSpPr txBox="1"/>
          <p:nvPr/>
        </p:nvSpPr>
        <p:spPr>
          <a:xfrm>
            <a:off x="1106714" y="4445000"/>
            <a:ext cx="710287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Relays can be used to power turnout frogs</a:t>
            </a:r>
            <a:r>
              <a:rPr lang="en-US" dirty="0" smtClean="0"/>
              <a:t>. (Twin coils)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4 </a:t>
            </a:r>
            <a:r>
              <a:rPr lang="en-US" dirty="0" smtClean="0"/>
              <a:t>- 1.5 </a:t>
            </a:r>
            <a:r>
              <a:rPr lang="en-US" dirty="0"/>
              <a:t>Amp Relay outputs 2x UM (DPDT) </a:t>
            </a:r>
            <a:r>
              <a:rPr lang="en-US" dirty="0" smtClean="0"/>
              <a:t>equipped </a:t>
            </a:r>
            <a:r>
              <a:rPr lang="en-US" dirty="0"/>
              <a:t>with terminal </a:t>
            </a:r>
            <a:r>
              <a:rPr lang="en-US" dirty="0" smtClean="0"/>
              <a:t>block</a:t>
            </a:r>
          </a:p>
          <a:p>
            <a:r>
              <a:rPr lang="en-US" dirty="0" smtClean="0"/>
              <a:t>	for </a:t>
            </a:r>
            <a:r>
              <a:rPr lang="en-US" dirty="0"/>
              <a:t>switching of potential-free loads or for polarizing the frog. </a:t>
            </a:r>
            <a:endParaRPr lang="en-US" dirty="0" smtClean="0"/>
          </a:p>
          <a:p>
            <a:r>
              <a:rPr lang="en-US" dirty="0" smtClean="0"/>
              <a:t>	Alternatively</a:t>
            </a:r>
            <a:r>
              <a:rPr lang="en-US" dirty="0"/>
              <a:t>, each relay output could be used to reverse the polarity </a:t>
            </a:r>
            <a:endParaRPr lang="en-US" dirty="0" smtClean="0"/>
          </a:p>
          <a:p>
            <a:r>
              <a:rPr lang="en-US" dirty="0" smtClean="0"/>
              <a:t>	for </a:t>
            </a:r>
            <a:r>
              <a:rPr lang="en-US" dirty="0"/>
              <a:t>motorized turnouts.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Size: 3.74" x 3.35" x 0.87" (95mm x 85mm x 22mm</a:t>
            </a:r>
            <a:r>
              <a:rPr lang="en-US" dirty="0" smtClean="0"/>
              <a:t>)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Cost - $29.95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74722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Tenshodo</a:t>
            </a:r>
            <a:r>
              <a:rPr lang="en-US" dirty="0" smtClean="0"/>
              <a:t> Twin Coil</a:t>
            </a:r>
            <a:endParaRPr lang="en-US" dirty="0"/>
          </a:p>
        </p:txBody>
      </p:sp>
      <p:pic>
        <p:nvPicPr>
          <p:cNvPr id="6" name="Content Placeholder 5" descr="IMG_1355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300" t="-11669" r="-18851" b="-16701"/>
          <a:stretch/>
        </p:blipFill>
        <p:spPr>
          <a:xfrm rot="5400000">
            <a:off x="412479" y="947271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169108500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Tenshodo</a:t>
            </a:r>
            <a:r>
              <a:rPr lang="en-US" dirty="0" smtClean="0"/>
              <a:t> Wiring</a:t>
            </a:r>
            <a:endParaRPr lang="en-US" dirty="0"/>
          </a:p>
        </p:txBody>
      </p:sp>
      <p:pic>
        <p:nvPicPr>
          <p:cNvPr id="4" name="Content Placeholder 3" descr="IMG_1362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614" t="-16378" r="-22417" b="-12807"/>
          <a:stretch/>
        </p:blipFill>
        <p:spPr>
          <a:xfrm rot="5400000">
            <a:off x="457200" y="1600200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403214452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Twin Coil Operation</a:t>
            </a:r>
            <a:endParaRPr lang="en-US" dirty="0"/>
          </a:p>
        </p:txBody>
      </p:sp>
      <p:pic>
        <p:nvPicPr>
          <p:cNvPr id="4" name="IMG_1357-1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8825" y="1600200"/>
            <a:ext cx="2546350" cy="4525963"/>
          </a:xfrm>
        </p:spPr>
      </p:pic>
    </p:spTree>
    <p:extLst>
      <p:ext uri="{BB962C8B-B14F-4D97-AF65-F5344CB8AC3E}">
        <p14:creationId xmlns:p14="http://schemas.microsoft.com/office/powerpoint/2010/main" val="34686076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Twin Coil Operation</a:t>
            </a:r>
            <a:endParaRPr lang="en-US" dirty="0"/>
          </a:p>
        </p:txBody>
      </p:sp>
      <p:pic>
        <p:nvPicPr>
          <p:cNvPr id="4" name="IMG_1361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8825" y="1600200"/>
            <a:ext cx="2546350" cy="4525963"/>
          </a:xfrm>
        </p:spPr>
      </p:pic>
    </p:spTree>
    <p:extLst>
      <p:ext uri="{BB962C8B-B14F-4D97-AF65-F5344CB8AC3E}">
        <p14:creationId xmlns:p14="http://schemas.microsoft.com/office/powerpoint/2010/main" val="26590837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Tenshodo</a:t>
            </a:r>
            <a:r>
              <a:rPr lang="en-US" dirty="0" smtClean="0"/>
              <a:t> </a:t>
            </a:r>
            <a:r>
              <a:rPr lang="en-US" dirty="0" smtClean="0"/>
              <a:t>DC Wiring Diagram</a:t>
            </a:r>
            <a:endParaRPr lang="en-US" dirty="0"/>
          </a:p>
        </p:txBody>
      </p:sp>
      <p:pic>
        <p:nvPicPr>
          <p:cNvPr id="4" name="Content Placeholder 3" descr="TenshodoAnalog.pd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14" b="144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4672034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NCE Snap It	</a:t>
            </a:r>
            <a:endParaRPr lang="en-US" dirty="0"/>
          </a:p>
        </p:txBody>
      </p:sp>
      <p:pic>
        <p:nvPicPr>
          <p:cNvPr id="4" name="Content Placeholder 3" descr="snap it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22" r="-9422"/>
          <a:stretch>
            <a:fillRect/>
          </a:stretch>
        </p:blipFill>
        <p:spPr>
          <a:xfrm>
            <a:off x="1016000" y="1315358"/>
            <a:ext cx="6794500" cy="3565071"/>
          </a:xfrm>
        </p:spPr>
      </p:pic>
    </p:spTree>
    <p:extLst>
      <p:ext uri="{BB962C8B-B14F-4D97-AF65-F5344CB8AC3E}">
        <p14:creationId xmlns:p14="http://schemas.microsoft.com/office/powerpoint/2010/main" val="198053382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Tenshodo</a:t>
            </a:r>
            <a:r>
              <a:rPr lang="en-US" dirty="0" smtClean="0"/>
              <a:t>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Tenshodo</a:t>
            </a:r>
            <a:r>
              <a:rPr lang="en-US" dirty="0" smtClean="0"/>
              <a:t> Switch Machine - $1.00</a:t>
            </a:r>
          </a:p>
          <a:p>
            <a:r>
              <a:rPr lang="en-US" dirty="0" smtClean="0"/>
              <a:t>NCE Snap It - $19.95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11979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Power Consumption at </a:t>
            </a:r>
            <a:br>
              <a:rPr lang="en-US" dirty="0" smtClean="0"/>
            </a:br>
            <a:r>
              <a:rPr lang="en-US" dirty="0" smtClean="0"/>
              <a:t>12.19 volts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Tortoise					18 .1 ma</a:t>
            </a:r>
          </a:p>
          <a:p>
            <a:r>
              <a:rPr lang="en-US" dirty="0" smtClean="0"/>
              <a:t>Cobalt					35.5 ma</a:t>
            </a:r>
          </a:p>
          <a:p>
            <a:r>
              <a:rPr lang="en-US" dirty="0" err="1" smtClean="0"/>
              <a:t>Switchmaster</a:t>
            </a:r>
            <a:r>
              <a:rPr lang="en-US" dirty="0" smtClean="0"/>
              <a:t>			9.7 ma</a:t>
            </a:r>
          </a:p>
          <a:p>
            <a:r>
              <a:rPr lang="en-US" dirty="0" err="1" smtClean="0"/>
              <a:t>Switchtender</a:t>
            </a:r>
            <a:r>
              <a:rPr lang="en-US" dirty="0" smtClean="0"/>
              <a:t>			66 ma</a:t>
            </a:r>
          </a:p>
          <a:p>
            <a:r>
              <a:rPr lang="en-US" dirty="0" smtClean="0"/>
              <a:t>ESU Servo				0 ma</a:t>
            </a:r>
          </a:p>
          <a:p>
            <a:r>
              <a:rPr lang="en-US" dirty="0" smtClean="0"/>
              <a:t>Twin-Coil				0 ma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35880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 Summary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Tortoise				</a:t>
            </a:r>
            <a:r>
              <a:rPr lang="en-US" dirty="0" smtClean="0"/>
              <a:t>$21.34 w/connector</a:t>
            </a:r>
            <a:endParaRPr lang="en-US" dirty="0"/>
          </a:p>
          <a:p>
            <a:r>
              <a:rPr lang="en-US" dirty="0"/>
              <a:t>Cobalt				</a:t>
            </a:r>
            <a:r>
              <a:rPr lang="en-US" dirty="0" smtClean="0"/>
              <a:t>$18.49</a:t>
            </a:r>
            <a:endParaRPr lang="en-US" dirty="0"/>
          </a:p>
          <a:p>
            <a:r>
              <a:rPr lang="en-US" dirty="0" err="1"/>
              <a:t>Switchmaster</a:t>
            </a:r>
            <a:r>
              <a:rPr lang="en-US" dirty="0"/>
              <a:t>		</a:t>
            </a:r>
            <a:r>
              <a:rPr lang="en-US" dirty="0" smtClean="0"/>
              <a:t>$21.95</a:t>
            </a:r>
            <a:endParaRPr lang="en-US" dirty="0"/>
          </a:p>
          <a:p>
            <a:r>
              <a:rPr lang="en-US" dirty="0" err="1"/>
              <a:t>Switchtender</a:t>
            </a:r>
            <a:r>
              <a:rPr lang="en-US" dirty="0"/>
              <a:t>		</a:t>
            </a:r>
            <a:r>
              <a:rPr lang="en-US" dirty="0" smtClean="0"/>
              <a:t>$16.95</a:t>
            </a:r>
            <a:endParaRPr lang="en-US" dirty="0"/>
          </a:p>
          <a:p>
            <a:r>
              <a:rPr lang="en-US" dirty="0"/>
              <a:t>ESU Servo			</a:t>
            </a:r>
            <a:r>
              <a:rPr lang="en-US" dirty="0" smtClean="0"/>
              <a:t>$14.95 (29.95 for </a:t>
            </a:r>
            <a:r>
              <a:rPr lang="en-US" dirty="0" err="1" smtClean="0"/>
              <a:t>SwPilot</a:t>
            </a:r>
            <a:r>
              <a:rPr lang="en-US" dirty="0" smtClean="0"/>
              <a:t>)</a:t>
            </a:r>
            <a:r>
              <a:rPr lang="en-US" dirty="0"/>
              <a:t>	</a:t>
            </a:r>
          </a:p>
          <a:p>
            <a:r>
              <a:rPr lang="en-US" dirty="0"/>
              <a:t>Twin-Coil			</a:t>
            </a:r>
            <a:r>
              <a:rPr lang="en-US" dirty="0" smtClean="0"/>
              <a:t>$1.00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88620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Finish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             </a:t>
            </a:r>
          </a:p>
          <a:p>
            <a:endParaRPr lang="en-US" dirty="0"/>
          </a:p>
          <a:p>
            <a:endParaRPr lang="en-US" dirty="0" smtClean="0"/>
          </a:p>
          <a:p>
            <a:pPr marL="457200" lvl="1" indent="0">
              <a:buNone/>
            </a:pPr>
            <a:r>
              <a:rPr lang="en-US"/>
              <a:t> </a:t>
            </a:r>
            <a:r>
              <a:rPr lang="en-US" smtClean="0"/>
              <a:t>                       </a:t>
            </a:r>
            <a:r>
              <a:rPr lang="en-US" dirty="0" smtClean="0"/>
              <a:t>Questions or Comments?</a:t>
            </a:r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381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697</TotalTime>
  <Words>894</Words>
  <Application>Microsoft Macintosh PowerPoint</Application>
  <PresentationFormat>On-screen Show (4:3)</PresentationFormat>
  <Paragraphs>179</Paragraphs>
  <Slides>76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76</vt:i4>
      </vt:variant>
    </vt:vector>
  </HeadingPairs>
  <TitlesOfParts>
    <vt:vector size="77" baseType="lpstr">
      <vt:lpstr>Office Theme</vt:lpstr>
      <vt:lpstr>Switch Machines</vt:lpstr>
      <vt:lpstr>Types of Switch Machines</vt:lpstr>
      <vt:lpstr>Switch Machines</vt:lpstr>
      <vt:lpstr>Tortoise Layout</vt:lpstr>
      <vt:lpstr>Tortoise Template</vt:lpstr>
      <vt:lpstr>Terminal Plug</vt:lpstr>
      <vt:lpstr>Position of Slide Switches</vt:lpstr>
      <vt:lpstr>Switch settings when throw arm is to your left</vt:lpstr>
      <vt:lpstr>Switch settings when throw arm is to your right</vt:lpstr>
      <vt:lpstr>Tortoise DC Wiring Diagram</vt:lpstr>
      <vt:lpstr>Tortoise DCC Wiring Diagram </vt:lpstr>
      <vt:lpstr>Throw Movement from Below</vt:lpstr>
      <vt:lpstr>Tortoise Current draw </vt:lpstr>
      <vt:lpstr>Switch Point Movement</vt:lpstr>
      <vt:lpstr>Tortoise Cost</vt:lpstr>
      <vt:lpstr>Accessories</vt:lpstr>
      <vt:lpstr>Accessories</vt:lpstr>
      <vt:lpstr>Accessories</vt:lpstr>
      <vt:lpstr>Cobalt Omega Classic (dcc concepts)</vt:lpstr>
      <vt:lpstr>Installation </vt:lpstr>
      <vt:lpstr>Labeled Terminal Strip</vt:lpstr>
      <vt:lpstr>Terminal strip has connector with with wire clips</vt:lpstr>
      <vt:lpstr>Labeled terminal strip</vt:lpstr>
      <vt:lpstr>Cobalt LED Terminal</vt:lpstr>
      <vt:lpstr>Cobalt DC Wiring Diagram</vt:lpstr>
      <vt:lpstr>Cobalt DCC Wiring Diagram</vt:lpstr>
      <vt:lpstr>Cobalt Machine movement under table</vt:lpstr>
      <vt:lpstr>Cobalt Current Draw</vt:lpstr>
      <vt:lpstr>Cobalt Switch point movement</vt:lpstr>
      <vt:lpstr>Cobalt Costs</vt:lpstr>
      <vt:lpstr>Accessories</vt:lpstr>
      <vt:lpstr>Accessories</vt:lpstr>
      <vt:lpstr>Accessories </vt:lpstr>
      <vt:lpstr>Switchmaster (a Division of Builders in Scale, Aurora, CO)</vt:lpstr>
      <vt:lpstr>General Layout</vt:lpstr>
      <vt:lpstr>Resistor values for Switchmaster</vt:lpstr>
      <vt:lpstr>Installation Template</vt:lpstr>
      <vt:lpstr>Switchmaster DC Wiring Diagram</vt:lpstr>
      <vt:lpstr>Switchmaster DCC Wiring Diagram</vt:lpstr>
      <vt:lpstr>Switchmaster Switch Machine Motion</vt:lpstr>
      <vt:lpstr>Switchmaster Switch Machine Motion</vt:lpstr>
      <vt:lpstr>Switchmaster Current Draw</vt:lpstr>
      <vt:lpstr>Switchmaster Motion in Turnout</vt:lpstr>
      <vt:lpstr>Switchmaster Turnout Motion</vt:lpstr>
      <vt:lpstr>Switchmaster Costs</vt:lpstr>
      <vt:lpstr>Switchmaster Accessory Options</vt:lpstr>
      <vt:lpstr>Switchtender (Micro-Mark)</vt:lpstr>
      <vt:lpstr>Switchtender Parts</vt:lpstr>
      <vt:lpstr>Switchtender DC Wiring Diagram</vt:lpstr>
      <vt:lpstr>Switchtender DCC Wiring Diagram</vt:lpstr>
      <vt:lpstr>Switch Machine Motion</vt:lpstr>
      <vt:lpstr>Switchtender Switch Motion</vt:lpstr>
      <vt:lpstr>Switchtender Current Draw</vt:lpstr>
      <vt:lpstr>Switchtender Costs</vt:lpstr>
      <vt:lpstr>ESU Servo Switch Machine  (Eurorail Hobbies)</vt:lpstr>
      <vt:lpstr>ESU Motor Kit</vt:lpstr>
      <vt:lpstr>ESU Switchpilot</vt:lpstr>
      <vt:lpstr>Switchpilot Features</vt:lpstr>
      <vt:lpstr>ESU Servo Switch Machine Controller and Programmer</vt:lpstr>
      <vt:lpstr>Programming  the Servo</vt:lpstr>
      <vt:lpstr>ESU DC Wiring Diagram</vt:lpstr>
      <vt:lpstr>ESU DCC Wiring Diagram</vt:lpstr>
      <vt:lpstr>ESU installation and motion</vt:lpstr>
      <vt:lpstr>ESU Switch Motion</vt:lpstr>
      <vt:lpstr>ESU Servo Motor Costs</vt:lpstr>
      <vt:lpstr>Switchpilot Extension</vt:lpstr>
      <vt:lpstr>Tenshodo Twin Coil</vt:lpstr>
      <vt:lpstr>Tenshodo Wiring</vt:lpstr>
      <vt:lpstr>Twin Coil Operation</vt:lpstr>
      <vt:lpstr>Twin Coil Operation</vt:lpstr>
      <vt:lpstr>Tenshodo DC Wiring Diagram</vt:lpstr>
      <vt:lpstr>NCE Snap It </vt:lpstr>
      <vt:lpstr>Tenshodo Costs</vt:lpstr>
      <vt:lpstr>Power Consumption at  12.19 volts </vt:lpstr>
      <vt:lpstr>Cost Summary </vt:lpstr>
      <vt:lpstr>Finish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Switch Machines</dc:title>
  <dc:creator>Kenneth Belovarac</dc:creator>
  <cp:lastModifiedBy>Kenneth Belovarac</cp:lastModifiedBy>
  <cp:revision>56</cp:revision>
  <dcterms:created xsi:type="dcterms:W3CDTF">2017-08-23T19:47:42Z</dcterms:created>
  <dcterms:modified xsi:type="dcterms:W3CDTF">2017-10-24T02:49:02Z</dcterms:modified>
</cp:coreProperties>
</file>